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66"/>
  </p:notesMasterIdLst>
  <p:handoutMasterIdLst>
    <p:handoutMasterId r:id="rId67"/>
  </p:handoutMasterIdLst>
  <p:sldIdLst>
    <p:sldId id="280" r:id="rId5"/>
    <p:sldId id="323" r:id="rId6"/>
    <p:sldId id="268" r:id="rId7"/>
    <p:sldId id="269" r:id="rId8"/>
    <p:sldId id="281" r:id="rId9"/>
    <p:sldId id="282" r:id="rId10"/>
    <p:sldId id="283" r:id="rId11"/>
    <p:sldId id="271" r:id="rId12"/>
    <p:sldId id="272" r:id="rId13"/>
    <p:sldId id="284" r:id="rId14"/>
    <p:sldId id="285" r:id="rId15"/>
    <p:sldId id="317" r:id="rId16"/>
    <p:sldId id="273" r:id="rId17"/>
    <p:sldId id="274" r:id="rId18"/>
    <p:sldId id="275" r:id="rId19"/>
    <p:sldId id="276" r:id="rId20"/>
    <p:sldId id="320" r:id="rId21"/>
    <p:sldId id="324" r:id="rId22"/>
    <p:sldId id="325" r:id="rId23"/>
    <p:sldId id="326" r:id="rId24"/>
    <p:sldId id="327" r:id="rId25"/>
    <p:sldId id="328" r:id="rId26"/>
    <p:sldId id="286" r:id="rId27"/>
    <p:sldId id="329" r:id="rId28"/>
    <p:sldId id="287" r:id="rId29"/>
    <p:sldId id="304" r:id="rId30"/>
    <p:sldId id="305" r:id="rId31"/>
    <p:sldId id="318" r:id="rId32"/>
    <p:sldId id="306" r:id="rId33"/>
    <p:sldId id="319" r:id="rId34"/>
    <p:sldId id="307" r:id="rId35"/>
    <p:sldId id="308" r:id="rId36"/>
    <p:sldId id="293" r:id="rId37"/>
    <p:sldId id="294" r:id="rId38"/>
    <p:sldId id="295" r:id="rId39"/>
    <p:sldId id="309" r:id="rId40"/>
    <p:sldId id="310" r:id="rId41"/>
    <p:sldId id="311" r:id="rId42"/>
    <p:sldId id="321" r:id="rId43"/>
    <p:sldId id="330" r:id="rId44"/>
    <p:sldId id="331" r:id="rId45"/>
    <p:sldId id="332" r:id="rId46"/>
    <p:sldId id="333" r:id="rId47"/>
    <p:sldId id="334" r:id="rId48"/>
    <p:sldId id="296" r:id="rId49"/>
    <p:sldId id="335" r:id="rId50"/>
    <p:sldId id="297" r:id="rId51"/>
    <p:sldId id="298" r:id="rId52"/>
    <p:sldId id="316" r:id="rId53"/>
    <p:sldId id="300" r:id="rId54"/>
    <p:sldId id="301" r:id="rId55"/>
    <p:sldId id="315" r:id="rId56"/>
    <p:sldId id="303" r:id="rId57"/>
    <p:sldId id="322" r:id="rId58"/>
    <p:sldId id="337" r:id="rId59"/>
    <p:sldId id="338" r:id="rId60"/>
    <p:sldId id="336" r:id="rId61"/>
    <p:sldId id="339" r:id="rId62"/>
    <p:sldId id="340" r:id="rId63"/>
    <p:sldId id="302" r:id="rId64"/>
    <p:sldId id="314" r:id="rId65"/>
  </p:sldIdLst>
  <p:sldSz cx="9144000" cy="5143500" type="screen16x9"/>
  <p:notesSz cx="6858000" cy="9144000"/>
  <p:embeddedFontLst>
    <p:embeddedFont>
      <p:font typeface="Calibri" panose="020F0502020204030204" pitchFamily="34" charset="0"/>
      <p:regular r:id="rId68"/>
      <p:bold r:id="rId69"/>
      <p:italic r:id="rId70"/>
      <p:boldItalic r:id="rId71"/>
    </p:embeddedFont>
    <p:embeddedFont>
      <p:font typeface="Cutive Mono" pitchFamily="2" charset="77"/>
      <p:regular r:id="rId72"/>
    </p:embeddedFont>
    <p:embeddedFont>
      <p:font typeface="Open Sans" panose="020B0606030504020204" pitchFamily="34" charset="0"/>
      <p:regular r:id="rId73"/>
      <p:bold r:id="rId74"/>
      <p:italic r:id="rId75"/>
      <p:boldItalic r:id="rId76"/>
    </p:embeddedFont>
    <p:embeddedFont>
      <p:font typeface="Open Sans SemiBold" panose="020B0606030504020204" pitchFamily="34" charset="0"/>
      <p:bold r:id="rId77"/>
      <p:boldItalic r:id="rId78"/>
    </p:embeddedFont>
    <p:embeddedFont>
      <p:font typeface="Roboto Mono" pitchFamily="2" charset="0"/>
      <p:regular r:id="rId79"/>
      <p:bold r:id="rId80"/>
      <p:italic r:id="rId81"/>
      <p:boldItalic r:id="rId8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9E"/>
    <a:srgbClr val="45545F"/>
    <a:srgbClr val="004D71"/>
    <a:srgbClr val="B1B7BC"/>
    <a:srgbClr val="1B3764"/>
    <a:srgbClr val="0090B9"/>
    <a:srgbClr val="ED1C24"/>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1" autoAdjust="0"/>
    <p:restoredTop sz="80425" autoAdjust="0"/>
  </p:normalViewPr>
  <p:slideViewPr>
    <p:cSldViewPr snapToGrid="0">
      <p:cViewPr varScale="1">
        <p:scale>
          <a:sx n="120" d="100"/>
          <a:sy n="120" d="100"/>
        </p:scale>
        <p:origin x="1544" y="18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1.fntdata"/><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10/2/19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10/2/19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24394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F0DDA35F-9E58-5D40-92C1-D8C7631003B0}" type="slidenum">
              <a:rPr lang="en-US" smtClean="0"/>
              <a:t>6</a:t>
            </a:fld>
            <a:endParaRPr lang="en-US" dirty="0"/>
          </a:p>
        </p:txBody>
      </p:sp>
    </p:spTree>
    <p:extLst>
      <p:ext uri="{BB962C8B-B14F-4D97-AF65-F5344CB8AC3E}">
        <p14:creationId xmlns:p14="http://schemas.microsoft.com/office/powerpoint/2010/main" val="15297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You may want to emphasize that there are two primary distribution families—Red Hat and Debian.</a:t>
            </a:r>
          </a:p>
          <a:p>
            <a:endParaRPr lang="en-US" dirty="0"/>
          </a:p>
          <a:p>
            <a:r>
              <a:rPr lang="en-US" dirty="0"/>
              <a:t>Teaching Tip: Consider informing students that some of the best distributions to experiment with are Ubuntu, Fedora, and CentOS.</a:t>
            </a:r>
          </a:p>
        </p:txBody>
      </p:sp>
      <p:sp>
        <p:nvSpPr>
          <p:cNvPr id="4" name="Slide Number Placeholder 3"/>
          <p:cNvSpPr>
            <a:spLocks noGrp="1"/>
          </p:cNvSpPr>
          <p:nvPr>
            <p:ph type="sldNum" sz="quarter" idx="5"/>
          </p:nvPr>
        </p:nvSpPr>
        <p:spPr/>
        <p:txBody>
          <a:bodyPr/>
          <a:lstStyle/>
          <a:p>
            <a:fld id="{F0DDA35F-9E58-5D40-92C1-D8C7631003B0}" type="slidenum">
              <a:rPr lang="en-US" smtClean="0"/>
              <a:t>13</a:t>
            </a:fld>
            <a:endParaRPr lang="en-US" dirty="0"/>
          </a:p>
        </p:txBody>
      </p:sp>
    </p:spTree>
    <p:extLst>
      <p:ext uri="{BB962C8B-B14F-4D97-AF65-F5344CB8AC3E}">
        <p14:creationId xmlns:p14="http://schemas.microsoft.com/office/powerpoint/2010/main" val="2629432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You may wish to mention the more command, though it will be discussed in a later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32</a:t>
            </a:fld>
            <a:endParaRPr lang="en-US" dirty="0"/>
          </a:p>
        </p:txBody>
      </p:sp>
    </p:spTree>
    <p:extLst>
      <p:ext uri="{BB962C8B-B14F-4D97-AF65-F5344CB8AC3E}">
        <p14:creationId xmlns:p14="http://schemas.microsoft.com/office/powerpoint/2010/main" val="631891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mentioning that it is not as common to reboot Linux as it is to reboot a Windows system.</a:t>
            </a:r>
          </a:p>
        </p:txBody>
      </p:sp>
      <p:sp>
        <p:nvSpPr>
          <p:cNvPr id="4" name="Slide Number Placeholder 3"/>
          <p:cNvSpPr>
            <a:spLocks noGrp="1"/>
          </p:cNvSpPr>
          <p:nvPr>
            <p:ph type="sldNum" sz="quarter" idx="5"/>
          </p:nvPr>
        </p:nvSpPr>
        <p:spPr/>
        <p:txBody>
          <a:bodyPr/>
          <a:lstStyle/>
          <a:p>
            <a:fld id="{F0DDA35F-9E58-5D40-92C1-D8C7631003B0}" type="slidenum">
              <a:rPr lang="en-US" smtClean="0"/>
              <a:t>34</a:t>
            </a:fld>
            <a:endParaRPr lang="en-US" dirty="0"/>
          </a:p>
        </p:txBody>
      </p:sp>
    </p:spTree>
    <p:extLst>
      <p:ext uri="{BB962C8B-B14F-4D97-AF65-F5344CB8AC3E}">
        <p14:creationId xmlns:p14="http://schemas.microsoft.com/office/powerpoint/2010/main" val="896149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531048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295143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31089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975032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912163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331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286895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917167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040033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584435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74557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7983064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825701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7122040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388026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2579283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010147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31259753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509713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6572123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64885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96092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13597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590987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446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2730319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35011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3945505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9361274"/>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Performing Basic Linux Tasks</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Identify the Linux Design Philosophy</a:t>
            </a:r>
          </a:p>
          <a:p>
            <a:r>
              <a:rPr lang="en-US" dirty="0">
                <a:solidFill>
                  <a:schemeClr val="tx1">
                    <a:lumMod val="85000"/>
                    <a:lumOff val="15000"/>
                  </a:schemeClr>
                </a:solidFill>
              </a:rPr>
              <a:t>Enter Shell Commands</a:t>
            </a:r>
          </a:p>
          <a:p>
            <a:r>
              <a:rPr lang="en-US" dirty="0">
                <a:solidFill>
                  <a:schemeClr val="tx1">
                    <a:lumMod val="85000"/>
                    <a:lumOff val="15000"/>
                  </a:schemeClr>
                </a:solidFill>
              </a:rPr>
              <a:t>Get Help with Linux</a:t>
            </a:r>
          </a:p>
        </p:txBody>
      </p:sp>
    </p:spTree>
    <p:extLst>
      <p:ext uri="{BB962C8B-B14F-4D97-AF65-F5344CB8AC3E}">
        <p14:creationId xmlns:p14="http://schemas.microsoft.com/office/powerpoint/2010/main" val="129843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297121-2C5D-44E0-8F60-D7BC2AC0A995}"/>
              </a:ext>
            </a:extLst>
          </p:cNvPr>
          <p:cNvSpPr>
            <a:spLocks noGrp="1"/>
          </p:cNvSpPr>
          <p:nvPr>
            <p:ph type="title"/>
          </p:nvPr>
        </p:nvSpPr>
        <p:spPr/>
        <p:txBody>
          <a:bodyPr/>
          <a:lstStyle/>
          <a:p>
            <a:r>
              <a:rPr lang="en-US" dirty="0"/>
              <a:t>The Linux Operating System Family (Slide 2 of 2)</a:t>
            </a:r>
          </a:p>
        </p:txBody>
      </p:sp>
      <p:sp>
        <p:nvSpPr>
          <p:cNvPr id="4" name="Slide Number Placeholder 3">
            <a:extLst>
              <a:ext uri="{FF2B5EF4-FFF2-40B4-BE49-F238E27FC236}">
                <a16:creationId xmlns:a16="http://schemas.microsoft.com/office/drawing/2014/main" id="{C1DC59EB-5563-4D05-8E23-D8D0A40AD3BF}"/>
              </a:ext>
            </a:extLst>
          </p:cNvPr>
          <p:cNvSpPr>
            <a:spLocks noGrp="1"/>
          </p:cNvSpPr>
          <p:nvPr>
            <p:ph type="sldNum" sz="quarter" idx="4"/>
          </p:nvPr>
        </p:nvSpPr>
        <p:spPr/>
        <p:txBody>
          <a:bodyPr/>
          <a:lstStyle/>
          <a:p>
            <a:fld id="{2066355A-084C-D24E-9AD2-7E4FC41EA627}" type="slidenum">
              <a:rPr lang="en-US" smtClean="0"/>
              <a:pPr/>
              <a:t>10</a:t>
            </a:fld>
            <a:endParaRPr lang="en-US" dirty="0"/>
          </a:p>
        </p:txBody>
      </p:sp>
      <p:pic>
        <p:nvPicPr>
          <p:cNvPr id="5" name="Picture 4">
            <a:extLst>
              <a:ext uri="{FF2B5EF4-FFF2-40B4-BE49-F238E27FC236}">
                <a16:creationId xmlns:a16="http://schemas.microsoft.com/office/drawing/2014/main" id="{F845E72D-7A39-4058-B9A5-906B788890BF}"/>
              </a:ext>
            </a:extLst>
          </p:cNvPr>
          <p:cNvPicPr>
            <a:picLocks noChangeAspect="1"/>
          </p:cNvPicPr>
          <p:nvPr/>
        </p:nvPicPr>
        <p:blipFill>
          <a:blip r:embed="rId2"/>
          <a:stretch>
            <a:fillRect/>
          </a:stretch>
        </p:blipFill>
        <p:spPr>
          <a:xfrm>
            <a:off x="2055871" y="1254851"/>
            <a:ext cx="5032258" cy="2810262"/>
          </a:xfrm>
          <a:prstGeom prst="rect">
            <a:avLst/>
          </a:prstGeom>
        </p:spPr>
      </p:pic>
    </p:spTree>
    <p:extLst>
      <p:ext uri="{BB962C8B-B14F-4D97-AF65-F5344CB8AC3E}">
        <p14:creationId xmlns:p14="http://schemas.microsoft.com/office/powerpoint/2010/main" val="3837285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EB61-CF6A-4C8B-B57D-48EDAC019C5F}"/>
              </a:ext>
            </a:extLst>
          </p:cNvPr>
          <p:cNvSpPr>
            <a:spLocks noGrp="1"/>
          </p:cNvSpPr>
          <p:nvPr>
            <p:ph type="title"/>
          </p:nvPr>
        </p:nvSpPr>
        <p:spPr/>
        <p:txBody>
          <a:bodyPr/>
          <a:lstStyle/>
          <a:p>
            <a:r>
              <a:rPr lang="en-US" dirty="0"/>
              <a:t>Advantages of Using Linux</a:t>
            </a:r>
          </a:p>
        </p:txBody>
      </p:sp>
      <p:sp>
        <p:nvSpPr>
          <p:cNvPr id="4" name="Slide Number Placeholder 3">
            <a:extLst>
              <a:ext uri="{FF2B5EF4-FFF2-40B4-BE49-F238E27FC236}">
                <a16:creationId xmlns:a16="http://schemas.microsoft.com/office/drawing/2014/main" id="{D7D706E8-759C-49F2-8514-C3FA5F723FBF}"/>
              </a:ext>
            </a:extLst>
          </p:cNvPr>
          <p:cNvSpPr>
            <a:spLocks noGrp="1"/>
          </p:cNvSpPr>
          <p:nvPr>
            <p:ph type="sldNum" sz="quarter" idx="4"/>
          </p:nvPr>
        </p:nvSpPr>
        <p:spPr/>
        <p:txBody>
          <a:bodyPr/>
          <a:lstStyle/>
          <a:p>
            <a:fld id="{2066355A-084C-D24E-9AD2-7E4FC41EA627}" type="slidenum">
              <a:rPr lang="en-US" smtClean="0"/>
              <a:pPr/>
              <a:t>11</a:t>
            </a:fld>
            <a:endParaRPr lang="en-US" dirty="0"/>
          </a:p>
        </p:txBody>
      </p:sp>
      <p:sp>
        <p:nvSpPr>
          <p:cNvPr id="6" name="Content Placeholder 5">
            <a:extLst>
              <a:ext uri="{FF2B5EF4-FFF2-40B4-BE49-F238E27FC236}">
                <a16:creationId xmlns:a16="http://schemas.microsoft.com/office/drawing/2014/main" id="{58BF0396-658F-4320-8A64-F09A9BA66D1B}"/>
              </a:ext>
            </a:extLst>
          </p:cNvPr>
          <p:cNvSpPr>
            <a:spLocks noGrp="1"/>
          </p:cNvSpPr>
          <p:nvPr>
            <p:ph idx="1"/>
          </p:nvPr>
        </p:nvSpPr>
        <p:spPr/>
        <p:txBody>
          <a:bodyPr/>
          <a:lstStyle/>
          <a:p>
            <a:r>
              <a:rPr lang="en-US" dirty="0"/>
              <a:t>FOSS nature promotes transparency.</a:t>
            </a:r>
          </a:p>
          <a:p>
            <a:r>
              <a:rPr lang="en-US" dirty="0"/>
              <a:t>Design emphasizes simplicity and modularity.</a:t>
            </a:r>
          </a:p>
          <a:p>
            <a:r>
              <a:rPr lang="en-US" dirty="0"/>
              <a:t>Highly customizable.</a:t>
            </a:r>
          </a:p>
          <a:p>
            <a:r>
              <a:rPr lang="en-US" dirty="0"/>
              <a:t>Highly reliable and stable.</a:t>
            </a:r>
          </a:p>
          <a:p>
            <a:r>
              <a:rPr lang="en-US" dirty="0"/>
              <a:t>Strong integration with common programming languages.</a:t>
            </a:r>
          </a:p>
          <a:p>
            <a:r>
              <a:rPr lang="en-US" dirty="0"/>
              <a:t>Emphasis on security and privacy.</a:t>
            </a:r>
          </a:p>
          <a:p>
            <a:r>
              <a:rPr lang="en-US" dirty="0"/>
              <a:t>Most distributions are free of monetary cost.</a:t>
            </a:r>
          </a:p>
          <a:p>
            <a:r>
              <a:rPr lang="en-US" dirty="0"/>
              <a:t>Has a passionate community that offers support.</a:t>
            </a:r>
          </a:p>
        </p:txBody>
      </p:sp>
    </p:spTree>
    <p:extLst>
      <p:ext uri="{BB962C8B-B14F-4D97-AF65-F5344CB8AC3E}">
        <p14:creationId xmlns:p14="http://schemas.microsoft.com/office/powerpoint/2010/main" val="291635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D18E-A6E3-434D-AB7F-AFC5F8FDBF3E}"/>
              </a:ext>
            </a:extLst>
          </p:cNvPr>
          <p:cNvSpPr>
            <a:spLocks noGrp="1"/>
          </p:cNvSpPr>
          <p:nvPr>
            <p:ph type="title"/>
          </p:nvPr>
        </p:nvSpPr>
        <p:spPr/>
        <p:txBody>
          <a:bodyPr/>
          <a:lstStyle/>
          <a:p>
            <a:r>
              <a:rPr lang="en-US" dirty="0"/>
              <a:t>Disadvantages of Using Linux</a:t>
            </a:r>
          </a:p>
        </p:txBody>
      </p:sp>
      <p:sp>
        <p:nvSpPr>
          <p:cNvPr id="3" name="Slide Number Placeholder 2">
            <a:extLst>
              <a:ext uri="{FF2B5EF4-FFF2-40B4-BE49-F238E27FC236}">
                <a16:creationId xmlns:a16="http://schemas.microsoft.com/office/drawing/2014/main" id="{02D07C77-6A31-4EB6-AC2E-74FB42229BC1}"/>
              </a:ext>
            </a:extLst>
          </p:cNvPr>
          <p:cNvSpPr>
            <a:spLocks noGrp="1"/>
          </p:cNvSpPr>
          <p:nvPr>
            <p:ph type="sldNum" sz="quarter" idx="4"/>
          </p:nvPr>
        </p:nvSpPr>
        <p:spPr/>
        <p:txBody>
          <a:bodyPr/>
          <a:lstStyle/>
          <a:p>
            <a:fld id="{2066355A-084C-D24E-9AD2-7E4FC41EA627}" type="slidenum">
              <a:rPr lang="en-US" smtClean="0"/>
              <a:pPr/>
              <a:t>12</a:t>
            </a:fld>
            <a:endParaRPr lang="en-US" dirty="0"/>
          </a:p>
        </p:txBody>
      </p:sp>
      <p:sp>
        <p:nvSpPr>
          <p:cNvPr id="4" name="Content Placeholder 3">
            <a:extLst>
              <a:ext uri="{FF2B5EF4-FFF2-40B4-BE49-F238E27FC236}">
                <a16:creationId xmlns:a16="http://schemas.microsoft.com/office/drawing/2014/main" id="{145C6689-5588-4034-AE96-D1ABF36C44AA}"/>
              </a:ext>
            </a:extLst>
          </p:cNvPr>
          <p:cNvSpPr>
            <a:spLocks noGrp="1"/>
          </p:cNvSpPr>
          <p:nvPr>
            <p:ph idx="1"/>
          </p:nvPr>
        </p:nvSpPr>
        <p:spPr/>
        <p:txBody>
          <a:bodyPr/>
          <a:lstStyle/>
          <a:p>
            <a:r>
              <a:rPr lang="en-US" dirty="0"/>
              <a:t>Sharper learning curve.</a:t>
            </a:r>
          </a:p>
          <a:p>
            <a:r>
              <a:rPr lang="en-US" dirty="0"/>
              <a:t>Desktop software is not as well-supported.</a:t>
            </a:r>
          </a:p>
          <a:p>
            <a:r>
              <a:rPr lang="en-US" dirty="0"/>
              <a:t>No official version; might confuse new users.</a:t>
            </a:r>
          </a:p>
          <a:p>
            <a:r>
              <a:rPr lang="en-US" dirty="0"/>
              <a:t>No official support for the most part.</a:t>
            </a:r>
          </a:p>
          <a:p>
            <a:endParaRPr lang="en-US" dirty="0"/>
          </a:p>
        </p:txBody>
      </p:sp>
    </p:spTree>
    <p:extLst>
      <p:ext uri="{BB962C8B-B14F-4D97-AF65-F5344CB8AC3E}">
        <p14:creationId xmlns:p14="http://schemas.microsoft.com/office/powerpoint/2010/main" val="3665122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1799-55DD-462C-BAD9-FAC1A2C91B4E}"/>
              </a:ext>
            </a:extLst>
          </p:cNvPr>
          <p:cNvSpPr>
            <a:spLocks noGrp="1"/>
          </p:cNvSpPr>
          <p:nvPr>
            <p:ph type="title"/>
          </p:nvPr>
        </p:nvSpPr>
        <p:spPr/>
        <p:txBody>
          <a:bodyPr/>
          <a:lstStyle/>
          <a:p>
            <a:r>
              <a:rPr lang="en-US" dirty="0"/>
              <a:t>Linux Distributions</a:t>
            </a:r>
          </a:p>
        </p:txBody>
      </p:sp>
      <p:sp>
        <p:nvSpPr>
          <p:cNvPr id="3" name="Text Placeholder 2">
            <a:extLst>
              <a:ext uri="{FF2B5EF4-FFF2-40B4-BE49-F238E27FC236}">
                <a16:creationId xmlns:a16="http://schemas.microsoft.com/office/drawing/2014/main" id="{4C5776A7-5183-4D99-8F07-C64B1BBEF5BD}"/>
              </a:ext>
            </a:extLst>
          </p:cNvPr>
          <p:cNvSpPr>
            <a:spLocks noGrp="1"/>
          </p:cNvSpPr>
          <p:nvPr>
            <p:ph type="body" sz="quarter" idx="13"/>
          </p:nvPr>
        </p:nvSpPr>
        <p:spPr/>
        <p:txBody>
          <a:bodyPr/>
          <a:lstStyle/>
          <a:p>
            <a:r>
              <a:rPr lang="en-US" dirty="0"/>
              <a:t>Distinct members of the Linux OS family.</a:t>
            </a:r>
          </a:p>
        </p:txBody>
      </p:sp>
      <p:sp>
        <p:nvSpPr>
          <p:cNvPr id="4" name="Slide Number Placeholder 3">
            <a:extLst>
              <a:ext uri="{FF2B5EF4-FFF2-40B4-BE49-F238E27FC236}">
                <a16:creationId xmlns:a16="http://schemas.microsoft.com/office/drawing/2014/main" id="{5B0BCED8-6BF6-4F28-8707-3AEDFA0673EB}"/>
              </a:ext>
            </a:extLst>
          </p:cNvPr>
          <p:cNvSpPr>
            <a:spLocks noGrp="1"/>
          </p:cNvSpPr>
          <p:nvPr>
            <p:ph type="sldNum" sz="quarter" idx="4"/>
          </p:nvPr>
        </p:nvSpPr>
        <p:spPr/>
        <p:txBody>
          <a:bodyPr/>
          <a:lstStyle/>
          <a:p>
            <a:fld id="{2066355A-084C-D24E-9AD2-7E4FC41EA627}" type="slidenum">
              <a:rPr lang="en-US" smtClean="0"/>
              <a:pPr/>
              <a:t>13</a:t>
            </a:fld>
            <a:endParaRPr lang="en-US" dirty="0"/>
          </a:p>
        </p:txBody>
      </p:sp>
      <p:sp>
        <p:nvSpPr>
          <p:cNvPr id="5" name="Content Placeholder 4">
            <a:extLst>
              <a:ext uri="{FF2B5EF4-FFF2-40B4-BE49-F238E27FC236}">
                <a16:creationId xmlns:a16="http://schemas.microsoft.com/office/drawing/2014/main" id="{140D8BB0-956C-44F0-86F3-1CC39FE9AA7A}"/>
              </a:ext>
            </a:extLst>
          </p:cNvPr>
          <p:cNvSpPr>
            <a:spLocks noGrp="1"/>
          </p:cNvSpPr>
          <p:nvPr>
            <p:ph idx="1"/>
          </p:nvPr>
        </p:nvSpPr>
        <p:spPr/>
        <p:txBody>
          <a:bodyPr/>
          <a:lstStyle/>
          <a:p>
            <a:r>
              <a:rPr lang="en-US" dirty="0"/>
              <a:t>No official "Linux" OS.</a:t>
            </a:r>
          </a:p>
          <a:p>
            <a:r>
              <a:rPr lang="en-US" dirty="0"/>
              <a:t>All distros based on Linux kernel.</a:t>
            </a:r>
          </a:p>
          <a:p>
            <a:r>
              <a:rPr lang="en-US" dirty="0"/>
              <a:t>Different distros have different additional software and kernel version.</a:t>
            </a:r>
          </a:p>
          <a:p>
            <a:r>
              <a:rPr lang="en-US" dirty="0"/>
              <a:t>Kernel + additional software = fully functional OS.</a:t>
            </a:r>
          </a:p>
          <a:p>
            <a:r>
              <a:rPr lang="en-US" dirty="0"/>
              <a:t>Also differences in community, release rate, etc.</a:t>
            </a:r>
          </a:p>
          <a:p>
            <a:r>
              <a:rPr lang="en-US" dirty="0"/>
              <a:t>Choosing a distro is a matter of:</a:t>
            </a:r>
          </a:p>
          <a:p>
            <a:pPr lvl="1"/>
            <a:r>
              <a:rPr lang="en-US" dirty="0"/>
              <a:t>Identifying your business needs.</a:t>
            </a:r>
          </a:p>
          <a:p>
            <a:pPr lvl="1"/>
            <a:r>
              <a:rPr lang="en-US" dirty="0"/>
              <a:t>Familiarity with provided tools.</a:t>
            </a:r>
          </a:p>
          <a:p>
            <a:r>
              <a:rPr lang="en-US" dirty="0"/>
              <a:t>There are hundreds of distros.</a:t>
            </a:r>
          </a:p>
        </p:txBody>
      </p:sp>
    </p:spTree>
    <p:extLst>
      <p:ext uri="{BB962C8B-B14F-4D97-AF65-F5344CB8AC3E}">
        <p14:creationId xmlns:p14="http://schemas.microsoft.com/office/powerpoint/2010/main" val="2374726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13F8AD-14F7-4C2D-A673-AFE888F1C7A8}"/>
              </a:ext>
            </a:extLst>
          </p:cNvPr>
          <p:cNvSpPr>
            <a:spLocks noGrp="1"/>
          </p:cNvSpPr>
          <p:nvPr>
            <p:ph type="title"/>
          </p:nvPr>
        </p:nvSpPr>
        <p:spPr/>
        <p:txBody>
          <a:bodyPr/>
          <a:lstStyle/>
          <a:p>
            <a:r>
              <a:rPr lang="en-US" dirty="0"/>
              <a:t>List of Linux Distributions (Slide 1 of 2)</a:t>
            </a:r>
          </a:p>
        </p:txBody>
      </p:sp>
      <p:sp>
        <p:nvSpPr>
          <p:cNvPr id="4" name="Slide Number Placeholder 3">
            <a:extLst>
              <a:ext uri="{FF2B5EF4-FFF2-40B4-BE49-F238E27FC236}">
                <a16:creationId xmlns:a16="http://schemas.microsoft.com/office/drawing/2014/main" id="{514AE02A-6F07-45E6-8F29-9F2686E822BB}"/>
              </a:ext>
            </a:extLst>
          </p:cNvPr>
          <p:cNvSpPr>
            <a:spLocks noGrp="1"/>
          </p:cNvSpPr>
          <p:nvPr>
            <p:ph type="sldNum" sz="quarter" idx="4"/>
          </p:nvPr>
        </p:nvSpPr>
        <p:spPr/>
        <p:txBody>
          <a:bodyPr/>
          <a:lstStyle/>
          <a:p>
            <a:fld id="{2066355A-084C-D24E-9AD2-7E4FC41EA627}" type="slidenum">
              <a:rPr lang="en-US" smtClean="0"/>
              <a:pPr/>
              <a:t>14</a:t>
            </a:fld>
            <a:endParaRPr lang="en-US" dirty="0"/>
          </a:p>
        </p:txBody>
      </p:sp>
      <p:graphicFrame>
        <p:nvGraphicFramePr>
          <p:cNvPr id="7" name="Group 23">
            <a:extLst>
              <a:ext uri="{FF2B5EF4-FFF2-40B4-BE49-F238E27FC236}">
                <a16:creationId xmlns:a16="http://schemas.microsoft.com/office/drawing/2014/main" id="{D665D77F-8051-46CC-8062-9715638FA8E5}"/>
              </a:ext>
            </a:extLst>
          </p:cNvPr>
          <p:cNvGraphicFramePr>
            <a:graphicFrameLocks noGrp="1"/>
          </p:cNvGraphicFramePr>
          <p:nvPr>
            <p:extLst>
              <p:ext uri="{D42A27DB-BD31-4B8C-83A1-F6EECF244321}">
                <p14:modId xmlns:p14="http://schemas.microsoft.com/office/powerpoint/2010/main" val="743858926"/>
              </p:ext>
            </p:extLst>
          </p:nvPr>
        </p:nvGraphicFramePr>
        <p:xfrm>
          <a:off x="1689537" y="1184910"/>
          <a:ext cx="5760345" cy="2773680"/>
        </p:xfrm>
        <a:graphic>
          <a:graphicData uri="http://schemas.openxmlformats.org/drawingml/2006/table">
            <a:tbl>
              <a:tblPr/>
              <a:tblGrid>
                <a:gridCol w="1333975">
                  <a:extLst>
                    <a:ext uri="{9D8B030D-6E8A-4147-A177-3AD203B41FA5}">
                      <a16:colId xmlns:a16="http://schemas.microsoft.com/office/drawing/2014/main" val="20000"/>
                    </a:ext>
                  </a:extLst>
                </a:gridCol>
                <a:gridCol w="4426370">
                  <a:extLst>
                    <a:ext uri="{9D8B030D-6E8A-4147-A177-3AD203B41FA5}">
                      <a16:colId xmlns:a16="http://schemas.microsoft.com/office/drawing/2014/main" val="20001"/>
                    </a:ext>
                  </a:extLst>
                </a:gridCol>
              </a:tblGrid>
              <a:tr h="26976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Distro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Notes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0733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mn-lt"/>
                          <a:cs typeface="Calibri"/>
                        </a:rPr>
                        <a:t>Slackware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chemeClr val="tx1">
                              <a:lumMod val="85000"/>
                              <a:lumOff val="15000"/>
                            </a:schemeClr>
                          </a:solidFill>
                          <a:effectLst/>
                          <a:latin typeface="+mn-lt"/>
                          <a:cs typeface="Calibri"/>
                        </a:rPr>
                        <a:t>Oldest distro still maintained.</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chemeClr val="tx1">
                              <a:lumMod val="85000"/>
                              <a:lumOff val="15000"/>
                            </a:schemeClr>
                          </a:solidFill>
                          <a:effectLst/>
                          <a:latin typeface="+mn-lt"/>
                          <a:cs typeface="Calibri"/>
                        </a:rPr>
                        <a:t>Most Unix-like, for advanced users.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0733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Debian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Earlier distro composed entirely of free software.</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Basis for many derivative distros.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0733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Ubuntu</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One of the most popular distros for general use.</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Based on Debian.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0733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Kali Linux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Debian-based distro.</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Used in penetration testing/other cybersecurity tasks.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67843648"/>
                  </a:ext>
                </a:extLst>
              </a:tr>
              <a:tr h="40733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RHEL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Comes with paid customer support.</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Common for servers in corporate environments.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33505811"/>
                  </a:ext>
                </a:extLst>
              </a:tr>
            </a:tbl>
          </a:graphicData>
        </a:graphic>
      </p:graphicFrame>
    </p:spTree>
    <p:extLst>
      <p:ext uri="{BB962C8B-B14F-4D97-AF65-F5344CB8AC3E}">
        <p14:creationId xmlns:p14="http://schemas.microsoft.com/office/powerpoint/2010/main" val="1126267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F1C0-D516-4495-BF98-DEDD985623C2}"/>
              </a:ext>
            </a:extLst>
          </p:cNvPr>
          <p:cNvSpPr>
            <a:spLocks noGrp="1"/>
          </p:cNvSpPr>
          <p:nvPr>
            <p:ph type="title"/>
          </p:nvPr>
        </p:nvSpPr>
        <p:spPr/>
        <p:txBody>
          <a:bodyPr/>
          <a:lstStyle/>
          <a:p>
            <a:r>
              <a:rPr lang="en-US" dirty="0"/>
              <a:t>List of Linux Distributions (Slide 2 of 2)</a:t>
            </a:r>
          </a:p>
        </p:txBody>
      </p:sp>
      <p:sp>
        <p:nvSpPr>
          <p:cNvPr id="3" name="Slide Number Placeholder 2">
            <a:extLst>
              <a:ext uri="{FF2B5EF4-FFF2-40B4-BE49-F238E27FC236}">
                <a16:creationId xmlns:a16="http://schemas.microsoft.com/office/drawing/2014/main" id="{5477010C-0F10-431D-8E77-F97B17053924}"/>
              </a:ext>
            </a:extLst>
          </p:cNvPr>
          <p:cNvSpPr>
            <a:spLocks noGrp="1"/>
          </p:cNvSpPr>
          <p:nvPr>
            <p:ph type="sldNum" sz="quarter" idx="4"/>
          </p:nvPr>
        </p:nvSpPr>
        <p:spPr/>
        <p:txBody>
          <a:bodyPr/>
          <a:lstStyle/>
          <a:p>
            <a:fld id="{2066355A-084C-D24E-9AD2-7E4FC41EA627}" type="slidenum">
              <a:rPr lang="en-US" smtClean="0"/>
              <a:pPr/>
              <a:t>15</a:t>
            </a:fld>
            <a:endParaRPr lang="en-US" dirty="0"/>
          </a:p>
        </p:txBody>
      </p:sp>
      <p:graphicFrame>
        <p:nvGraphicFramePr>
          <p:cNvPr id="5" name="Group 23">
            <a:extLst>
              <a:ext uri="{FF2B5EF4-FFF2-40B4-BE49-F238E27FC236}">
                <a16:creationId xmlns:a16="http://schemas.microsoft.com/office/drawing/2014/main" id="{8583B8E8-1BB6-45BD-B685-3DA23561F1FE}"/>
              </a:ext>
            </a:extLst>
          </p:cNvPr>
          <p:cNvGraphicFramePr>
            <a:graphicFrameLocks noGrp="1"/>
          </p:cNvGraphicFramePr>
          <p:nvPr>
            <p:extLst>
              <p:ext uri="{D42A27DB-BD31-4B8C-83A1-F6EECF244321}">
                <p14:modId xmlns:p14="http://schemas.microsoft.com/office/powerpoint/2010/main" val="1498398966"/>
              </p:ext>
            </p:extLst>
          </p:nvPr>
        </p:nvGraphicFramePr>
        <p:xfrm>
          <a:off x="1689537" y="1184910"/>
          <a:ext cx="5760345" cy="2773680"/>
        </p:xfrm>
        <a:graphic>
          <a:graphicData uri="http://schemas.openxmlformats.org/drawingml/2006/table">
            <a:tbl>
              <a:tblPr/>
              <a:tblGrid>
                <a:gridCol w="1333975">
                  <a:extLst>
                    <a:ext uri="{9D8B030D-6E8A-4147-A177-3AD203B41FA5}">
                      <a16:colId xmlns:a16="http://schemas.microsoft.com/office/drawing/2014/main" val="20000"/>
                    </a:ext>
                  </a:extLst>
                </a:gridCol>
                <a:gridCol w="4426370">
                  <a:extLst>
                    <a:ext uri="{9D8B030D-6E8A-4147-A177-3AD203B41FA5}">
                      <a16:colId xmlns:a16="http://schemas.microsoft.com/office/drawing/2014/main" val="20001"/>
                    </a:ext>
                  </a:extLst>
                </a:gridCol>
              </a:tblGrid>
              <a:tr h="26976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Distro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Notes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0733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CentOS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No-cost version of RHEL.</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Same functionality, no support provided.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62682897"/>
                  </a:ext>
                </a:extLst>
              </a:tr>
              <a:tr h="40733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Fedora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Upstream source of RHEL.</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Multiple editions targeting different computing roles.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027867733"/>
                  </a:ext>
                </a:extLst>
              </a:tr>
              <a:tr h="40733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openSUSE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Sponsored by SUSE Linux GmbH.</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Incorporates FOSS tools.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90908498"/>
                  </a:ext>
                </a:extLst>
              </a:tr>
              <a:tr h="40733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SLES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Shares code base with openSUSE.</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More stable, comes with paid customer support.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983225756"/>
                  </a:ext>
                </a:extLst>
              </a:tr>
              <a:tr h="407339">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Arch Linux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For experienced users; emphasizes simplicity.</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panose="020F0502020204030204" pitchFamily="34" charset="0"/>
                        </a:rPr>
                        <a:t>ArchWiki provides comprehensive documentation.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42930023"/>
                  </a:ext>
                </a:extLst>
              </a:tr>
            </a:tbl>
          </a:graphicData>
        </a:graphic>
      </p:graphicFrame>
    </p:spTree>
    <p:extLst>
      <p:ext uri="{BB962C8B-B14F-4D97-AF65-F5344CB8AC3E}">
        <p14:creationId xmlns:p14="http://schemas.microsoft.com/office/powerpoint/2010/main" val="115325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9A30-CBD0-421C-AD71-75BC5A167A80}"/>
              </a:ext>
            </a:extLst>
          </p:cNvPr>
          <p:cNvSpPr>
            <a:spLocks noGrp="1"/>
          </p:cNvSpPr>
          <p:nvPr>
            <p:ph type="title"/>
          </p:nvPr>
        </p:nvSpPr>
        <p:spPr/>
        <p:txBody>
          <a:bodyPr/>
          <a:lstStyle/>
          <a:p>
            <a:r>
              <a:rPr lang="en-US" dirty="0"/>
              <a:t>Uses for Linux</a:t>
            </a:r>
          </a:p>
        </p:txBody>
      </p:sp>
      <p:sp>
        <p:nvSpPr>
          <p:cNvPr id="3" name="Slide Number Placeholder 2">
            <a:extLst>
              <a:ext uri="{FF2B5EF4-FFF2-40B4-BE49-F238E27FC236}">
                <a16:creationId xmlns:a16="http://schemas.microsoft.com/office/drawing/2014/main" id="{A6543238-087E-4E3E-AB23-E8999CD42D34}"/>
              </a:ext>
            </a:extLst>
          </p:cNvPr>
          <p:cNvSpPr>
            <a:spLocks noGrp="1"/>
          </p:cNvSpPr>
          <p:nvPr>
            <p:ph type="sldNum" sz="quarter" idx="4"/>
          </p:nvPr>
        </p:nvSpPr>
        <p:spPr/>
        <p:txBody>
          <a:bodyPr/>
          <a:lstStyle/>
          <a:p>
            <a:fld id="{2066355A-084C-D24E-9AD2-7E4FC41EA627}" type="slidenum">
              <a:rPr lang="en-US" smtClean="0"/>
              <a:pPr/>
              <a:t>16</a:t>
            </a:fld>
            <a:endParaRPr lang="en-US" dirty="0"/>
          </a:p>
        </p:txBody>
      </p:sp>
      <p:graphicFrame>
        <p:nvGraphicFramePr>
          <p:cNvPr id="4" name="Group 23">
            <a:extLst>
              <a:ext uri="{FF2B5EF4-FFF2-40B4-BE49-F238E27FC236}">
                <a16:creationId xmlns:a16="http://schemas.microsoft.com/office/drawing/2014/main" id="{7ED46228-E339-4124-8834-EF09B62D5D95}"/>
              </a:ext>
            </a:extLst>
          </p:cNvPr>
          <p:cNvGraphicFramePr>
            <a:graphicFrameLocks noGrp="1"/>
          </p:cNvGraphicFramePr>
          <p:nvPr>
            <p:extLst>
              <p:ext uri="{D42A27DB-BD31-4B8C-83A1-F6EECF244321}">
                <p14:modId xmlns:p14="http://schemas.microsoft.com/office/powerpoint/2010/main" val="3221690784"/>
              </p:ext>
            </p:extLst>
          </p:nvPr>
        </p:nvGraphicFramePr>
        <p:xfrm>
          <a:off x="952500" y="817301"/>
          <a:ext cx="7239000" cy="3576872"/>
        </p:xfrm>
        <a:graphic>
          <a:graphicData uri="http://schemas.openxmlformats.org/drawingml/2006/table">
            <a:tbl>
              <a:tblPr/>
              <a:tblGrid>
                <a:gridCol w="1676400">
                  <a:extLst>
                    <a:ext uri="{9D8B030D-6E8A-4147-A177-3AD203B41FA5}">
                      <a16:colId xmlns:a16="http://schemas.microsoft.com/office/drawing/2014/main" val="20000"/>
                    </a:ext>
                  </a:extLst>
                </a:gridCol>
                <a:gridCol w="5562600">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Role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Servers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Provide services to multiple users over a network.</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Linux dominates web, cloud, and other server markets.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5232243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Workstations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Powerful desktops geared toward technical use.</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Slightly better Linux adoption than PCs.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008442269"/>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Mainframes and supercomputers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Mainframes excel at processing concurrent transactions.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Supercomputers excel at performing complex calculations quickly.</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Linux dominates both markets.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17081043"/>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mn-lt"/>
                          <a:cs typeface="Calibri"/>
                        </a:rPr>
                        <a:t>Mobile devices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chemeClr val="tx1">
                              <a:lumMod val="85000"/>
                              <a:lumOff val="15000"/>
                            </a:schemeClr>
                          </a:solidFill>
                          <a:effectLst/>
                          <a:latin typeface="+mn-lt"/>
                          <a:cs typeface="Calibri"/>
                        </a:rPr>
                        <a:t>Includes smartphones, tablets, etc.</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chemeClr val="tx1">
                              <a:lumMod val="85000"/>
                              <a:lumOff val="15000"/>
                            </a:schemeClr>
                          </a:solidFill>
                          <a:effectLst/>
                          <a:latin typeface="+mn-lt"/>
                          <a:cs typeface="Calibri"/>
                        </a:rPr>
                        <a:t>Android has over 80% of mobile device market.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248336488"/>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PCs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Includes desktops and laptops.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Only around 2% run Linux.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114485285"/>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Embedded systems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Have specific functions in a larger system.</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Majority of market runs Linux.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137153816"/>
                  </a:ext>
                </a:extLst>
              </a:tr>
            </a:tbl>
          </a:graphicData>
        </a:graphic>
      </p:graphicFrame>
    </p:spTree>
    <p:extLst>
      <p:ext uri="{BB962C8B-B14F-4D97-AF65-F5344CB8AC3E}">
        <p14:creationId xmlns:p14="http://schemas.microsoft.com/office/powerpoint/2010/main" val="4105875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F082388-B107-42EB-BA01-D12F5C6A63FE}"/>
              </a:ext>
            </a:extLst>
          </p:cNvPr>
          <p:cNvSpPr>
            <a:spLocks noGrp="1"/>
          </p:cNvSpPr>
          <p:nvPr>
            <p:ph type="body" sz="quarter" idx="13"/>
          </p:nvPr>
        </p:nvSpPr>
        <p:spPr/>
        <p:txBody>
          <a:bodyPr/>
          <a:lstStyle/>
          <a:p>
            <a:r>
              <a:rPr lang="en-US" dirty="0"/>
              <a:t>Discussing the Linux Design Philosophy</a:t>
            </a:r>
          </a:p>
        </p:txBody>
      </p:sp>
      <p:sp>
        <p:nvSpPr>
          <p:cNvPr id="3" name="Slide Number Placeholder 2">
            <a:extLst>
              <a:ext uri="{FF2B5EF4-FFF2-40B4-BE49-F238E27FC236}">
                <a16:creationId xmlns:a16="http://schemas.microsoft.com/office/drawing/2014/main" id="{6370E598-9910-4AEF-878B-E8B434426465}"/>
              </a:ext>
            </a:extLst>
          </p:cNvPr>
          <p:cNvSpPr>
            <a:spLocks noGrp="1"/>
          </p:cNvSpPr>
          <p:nvPr>
            <p:ph type="sldNum" sz="quarter" idx="4"/>
          </p:nvPr>
        </p:nvSpPr>
        <p:spPr/>
        <p:txBody>
          <a:bodyPr/>
          <a:lstStyle/>
          <a:p>
            <a:fld id="{2066355A-084C-D24E-9AD2-7E4FC41EA627}" type="slidenum">
              <a:rPr lang="en-US" smtClean="0"/>
              <a:pPr/>
              <a:t>17</a:t>
            </a:fld>
            <a:endParaRPr lang="en-US" dirty="0"/>
          </a:p>
        </p:txBody>
      </p:sp>
    </p:spTree>
    <p:extLst>
      <p:ext uri="{BB962C8B-B14F-4D97-AF65-F5344CB8AC3E}">
        <p14:creationId xmlns:p14="http://schemas.microsoft.com/office/powerpoint/2010/main" val="3081944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BA0C89-12C0-D544-87D9-85294E4FF446}"/>
              </a:ext>
            </a:extLst>
          </p:cNvPr>
          <p:cNvSpPr>
            <a:spLocks noGrp="1"/>
          </p:cNvSpPr>
          <p:nvPr>
            <p:ph idx="1"/>
          </p:nvPr>
        </p:nvSpPr>
        <p:spPr/>
        <p:txBody>
          <a:bodyPr/>
          <a:lstStyle/>
          <a:p>
            <a:r>
              <a:rPr lang="en-US" b="1" dirty="0"/>
              <a:t>What is the distinction between free software and open source software given by Richard Stallman, the founder of the free software movement?</a:t>
            </a:r>
          </a:p>
          <a:p>
            <a:endParaRPr lang="en-US" b="1" dirty="0"/>
          </a:p>
          <a:p>
            <a:r>
              <a:rPr lang="en-US" b="1" dirty="0"/>
              <a:t>ANSWER:</a:t>
            </a:r>
          </a:p>
          <a:p>
            <a:pPr lvl="1"/>
            <a:r>
              <a:rPr lang="en-US" dirty="0"/>
              <a:t>Open source is a development methodology; free software is a social movement. Free software refers to freedom rather than to software that has no cost associated with it.</a:t>
            </a:r>
          </a:p>
        </p:txBody>
      </p:sp>
      <p:sp>
        <p:nvSpPr>
          <p:cNvPr id="3" name="Title 2">
            <a:extLst>
              <a:ext uri="{FF2B5EF4-FFF2-40B4-BE49-F238E27FC236}">
                <a16:creationId xmlns:a16="http://schemas.microsoft.com/office/drawing/2014/main" id="{45F8707C-716F-4344-B1FB-7862534683A0}"/>
              </a:ext>
            </a:extLst>
          </p:cNvPr>
          <p:cNvSpPr>
            <a:spLocks noGrp="1"/>
          </p:cNvSpPr>
          <p:nvPr>
            <p:ph type="title"/>
          </p:nvPr>
        </p:nvSpPr>
        <p:spPr/>
        <p:txBody>
          <a:bodyPr/>
          <a:lstStyle/>
          <a:p>
            <a:r>
              <a:rPr lang="en-US" dirty="0"/>
              <a:t>Activity 1-1: Discussing the Linux Design Philosophy</a:t>
            </a:r>
          </a:p>
        </p:txBody>
      </p:sp>
      <p:sp>
        <p:nvSpPr>
          <p:cNvPr id="4" name="Slide Number Placeholder 3">
            <a:extLst>
              <a:ext uri="{FF2B5EF4-FFF2-40B4-BE49-F238E27FC236}">
                <a16:creationId xmlns:a16="http://schemas.microsoft.com/office/drawing/2014/main" id="{3FC1878D-4231-3E44-8D29-33AA723390BC}"/>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Tree>
    <p:extLst>
      <p:ext uri="{BB962C8B-B14F-4D97-AF65-F5344CB8AC3E}">
        <p14:creationId xmlns:p14="http://schemas.microsoft.com/office/powerpoint/2010/main" val="300617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BA0C89-12C0-D544-87D9-85294E4FF446}"/>
              </a:ext>
            </a:extLst>
          </p:cNvPr>
          <p:cNvSpPr>
            <a:spLocks noGrp="1"/>
          </p:cNvSpPr>
          <p:nvPr>
            <p:ph idx="1"/>
          </p:nvPr>
        </p:nvSpPr>
        <p:spPr/>
        <p:txBody>
          <a:bodyPr/>
          <a:lstStyle/>
          <a:p>
            <a:r>
              <a:rPr lang="en-US" b="1" dirty="0"/>
              <a:t>What is one of the main advantages of Linux that has enabled it to be applied to many different computing roles?</a:t>
            </a:r>
          </a:p>
          <a:p>
            <a:endParaRPr lang="en-US" b="1" dirty="0"/>
          </a:p>
          <a:p>
            <a:r>
              <a:rPr lang="en-US" b="1" dirty="0"/>
              <a:t>ANSWER:</a:t>
            </a:r>
          </a:p>
          <a:p>
            <a:pPr lvl="1"/>
            <a:r>
              <a:rPr lang="en-US" dirty="0"/>
              <a:t>Linux is highly extensible, which makes it an excellent choice for computing roles as diverse as servers, workstations, mainframes, and mobile devices.</a:t>
            </a:r>
          </a:p>
        </p:txBody>
      </p:sp>
      <p:sp>
        <p:nvSpPr>
          <p:cNvPr id="3" name="Title 2">
            <a:extLst>
              <a:ext uri="{FF2B5EF4-FFF2-40B4-BE49-F238E27FC236}">
                <a16:creationId xmlns:a16="http://schemas.microsoft.com/office/drawing/2014/main" id="{45F8707C-716F-4344-B1FB-7862534683A0}"/>
              </a:ext>
            </a:extLst>
          </p:cNvPr>
          <p:cNvSpPr>
            <a:spLocks noGrp="1"/>
          </p:cNvSpPr>
          <p:nvPr>
            <p:ph type="title"/>
          </p:nvPr>
        </p:nvSpPr>
        <p:spPr/>
        <p:txBody>
          <a:bodyPr/>
          <a:lstStyle/>
          <a:p>
            <a:r>
              <a:rPr lang="en-US" dirty="0"/>
              <a:t>Activity 1-1: Discussing the Linux Design Philosophy</a:t>
            </a:r>
          </a:p>
        </p:txBody>
      </p:sp>
      <p:sp>
        <p:nvSpPr>
          <p:cNvPr id="4" name="Slide Number Placeholder 3">
            <a:extLst>
              <a:ext uri="{FF2B5EF4-FFF2-40B4-BE49-F238E27FC236}">
                <a16:creationId xmlns:a16="http://schemas.microsoft.com/office/drawing/2014/main" id="{3FC1878D-4231-3E44-8D29-33AA723390BC}"/>
              </a:ext>
            </a:extLst>
          </p:cNvPr>
          <p:cNvSpPr>
            <a:spLocks noGrp="1"/>
          </p:cNvSpPr>
          <p:nvPr>
            <p:ph type="sldNum" sz="quarter" idx="4"/>
          </p:nvPr>
        </p:nvSpPr>
        <p:spPr/>
        <p:txBody>
          <a:bodyPr/>
          <a:lstStyle/>
          <a:p>
            <a:fld id="{2066355A-084C-D24E-9AD2-7E4FC41EA627}" type="slidenum">
              <a:rPr lang="en-US" smtClean="0"/>
              <a:pPr/>
              <a:t>19</a:t>
            </a:fld>
            <a:endParaRPr lang="en-US" dirty="0"/>
          </a:p>
        </p:txBody>
      </p:sp>
    </p:spTree>
    <p:extLst>
      <p:ext uri="{BB962C8B-B14F-4D97-AF65-F5344CB8AC3E}">
        <p14:creationId xmlns:p14="http://schemas.microsoft.com/office/powerpoint/2010/main" val="67305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96BE-3318-6844-A7C9-EC5E604DAF8B}"/>
              </a:ext>
            </a:extLst>
          </p:cNvPr>
          <p:cNvSpPr>
            <a:spLocks noGrp="1"/>
          </p:cNvSpPr>
          <p:nvPr>
            <p:ph type="title"/>
          </p:nvPr>
        </p:nvSpPr>
        <p:spPr/>
        <p:txBody>
          <a:bodyPr/>
          <a:lstStyle/>
          <a:p>
            <a:r>
              <a:rPr lang="en-US" dirty="0"/>
              <a:t>Topic A: Identify the Linux Design Philosophy</a:t>
            </a:r>
          </a:p>
        </p:txBody>
      </p:sp>
      <p:sp>
        <p:nvSpPr>
          <p:cNvPr id="3" name="Slide Number Placeholder 2">
            <a:extLst>
              <a:ext uri="{FF2B5EF4-FFF2-40B4-BE49-F238E27FC236}">
                <a16:creationId xmlns:a16="http://schemas.microsoft.com/office/drawing/2014/main" id="{BB43DF06-B6C4-294C-B52B-722FCD8E8A5D}"/>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B3ACAFCB-524C-194D-974F-AEEBD64BF57C}"/>
              </a:ext>
            </a:extLst>
          </p:cNvPr>
          <p:cNvSpPr>
            <a:spLocks noGrp="1"/>
          </p:cNvSpPr>
          <p:nvPr>
            <p:ph idx="1"/>
          </p:nvPr>
        </p:nvSpPr>
        <p:spPr>
          <a:xfrm>
            <a:off x="1010242" y="708493"/>
            <a:ext cx="7791834" cy="3594001"/>
          </a:xfrm>
        </p:spPr>
        <p:txBody>
          <a:bodyPr/>
          <a:lstStyle/>
          <a:p>
            <a:pPr marL="0" indent="0">
              <a:buNone/>
            </a:pPr>
            <a:r>
              <a:rPr lang="en-US" dirty="0"/>
              <a:t>Exam Objectives:</a:t>
            </a:r>
          </a:p>
          <a:p>
            <a:r>
              <a:rPr lang="en-US" dirty="0"/>
              <a:t>This topic does not cover specific exam syllabus objectives or content examples.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7472" y="708493"/>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731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BA0C89-12C0-D544-87D9-85294E4FF446}"/>
              </a:ext>
            </a:extLst>
          </p:cNvPr>
          <p:cNvSpPr>
            <a:spLocks noGrp="1"/>
          </p:cNvSpPr>
          <p:nvPr>
            <p:ph idx="1"/>
          </p:nvPr>
        </p:nvSpPr>
        <p:spPr/>
        <p:txBody>
          <a:bodyPr/>
          <a:lstStyle/>
          <a:p>
            <a:r>
              <a:rPr lang="en-US" b="1" dirty="0"/>
              <a:t>In which four major computing roles does Linux dominate the market?</a:t>
            </a:r>
          </a:p>
          <a:p>
            <a:endParaRPr lang="en-US" b="1" dirty="0"/>
          </a:p>
          <a:p>
            <a:r>
              <a:rPr lang="en-US" b="1" dirty="0"/>
              <a:t>ANSWER:</a:t>
            </a:r>
          </a:p>
          <a:p>
            <a:pPr lvl="1"/>
            <a:r>
              <a:rPr lang="en-US" dirty="0"/>
              <a:t>Linux dominates in mobile devices where it commands over 80% of the market; in Internet servers such as domain hosting and Amazon's EC2 platform (&gt;90%); in embedded computing; and in mainframes/supercomputers.</a:t>
            </a:r>
          </a:p>
        </p:txBody>
      </p:sp>
      <p:sp>
        <p:nvSpPr>
          <p:cNvPr id="3" name="Title 2">
            <a:extLst>
              <a:ext uri="{FF2B5EF4-FFF2-40B4-BE49-F238E27FC236}">
                <a16:creationId xmlns:a16="http://schemas.microsoft.com/office/drawing/2014/main" id="{45F8707C-716F-4344-B1FB-7862534683A0}"/>
              </a:ext>
            </a:extLst>
          </p:cNvPr>
          <p:cNvSpPr>
            <a:spLocks noGrp="1"/>
          </p:cNvSpPr>
          <p:nvPr>
            <p:ph type="title"/>
          </p:nvPr>
        </p:nvSpPr>
        <p:spPr/>
        <p:txBody>
          <a:bodyPr/>
          <a:lstStyle/>
          <a:p>
            <a:r>
              <a:rPr lang="en-US" dirty="0"/>
              <a:t>Activity 1-1: Discussing the Linux Design Philosophy</a:t>
            </a:r>
          </a:p>
        </p:txBody>
      </p:sp>
      <p:sp>
        <p:nvSpPr>
          <p:cNvPr id="4" name="Slide Number Placeholder 3">
            <a:extLst>
              <a:ext uri="{FF2B5EF4-FFF2-40B4-BE49-F238E27FC236}">
                <a16:creationId xmlns:a16="http://schemas.microsoft.com/office/drawing/2014/main" id="{3FC1878D-4231-3E44-8D29-33AA723390BC}"/>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Tree>
    <p:extLst>
      <p:ext uri="{BB962C8B-B14F-4D97-AF65-F5344CB8AC3E}">
        <p14:creationId xmlns:p14="http://schemas.microsoft.com/office/powerpoint/2010/main" val="311035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BA0C89-12C0-D544-87D9-85294E4FF446}"/>
              </a:ext>
            </a:extLst>
          </p:cNvPr>
          <p:cNvSpPr>
            <a:spLocks noGrp="1"/>
          </p:cNvSpPr>
          <p:nvPr>
            <p:ph idx="1"/>
          </p:nvPr>
        </p:nvSpPr>
        <p:spPr/>
        <p:txBody>
          <a:bodyPr/>
          <a:lstStyle/>
          <a:p>
            <a:r>
              <a:rPr lang="en-US" b="1" dirty="0"/>
              <a:t>True or false? There is a single Linux master distribution from which all other Linux sub-distributions are derived.</a:t>
            </a:r>
          </a:p>
          <a:p>
            <a:endParaRPr lang="en-US" b="1" dirty="0"/>
          </a:p>
          <a:p>
            <a:r>
              <a:rPr lang="en-US" b="1" dirty="0"/>
              <a:t>ANSWER:</a:t>
            </a:r>
          </a:p>
          <a:p>
            <a:pPr lvl="1"/>
            <a:r>
              <a:rPr lang="en-US" dirty="0"/>
              <a:t>False. There is no single master Linux distribution. There are several top-level (not derived from another distribution) distributions from which others are derived. Slackware, Debian, and Red Hat Enterprise Linux are examples of top-level distributions.</a:t>
            </a:r>
          </a:p>
        </p:txBody>
      </p:sp>
      <p:sp>
        <p:nvSpPr>
          <p:cNvPr id="3" name="Title 2">
            <a:extLst>
              <a:ext uri="{FF2B5EF4-FFF2-40B4-BE49-F238E27FC236}">
                <a16:creationId xmlns:a16="http://schemas.microsoft.com/office/drawing/2014/main" id="{45F8707C-716F-4344-B1FB-7862534683A0}"/>
              </a:ext>
            </a:extLst>
          </p:cNvPr>
          <p:cNvSpPr>
            <a:spLocks noGrp="1"/>
          </p:cNvSpPr>
          <p:nvPr>
            <p:ph type="title"/>
          </p:nvPr>
        </p:nvSpPr>
        <p:spPr/>
        <p:txBody>
          <a:bodyPr/>
          <a:lstStyle/>
          <a:p>
            <a:r>
              <a:rPr lang="en-US" dirty="0"/>
              <a:t>Activity 1-1: Discussing the Linux Design Philosophy</a:t>
            </a:r>
          </a:p>
        </p:txBody>
      </p:sp>
      <p:sp>
        <p:nvSpPr>
          <p:cNvPr id="4" name="Slide Number Placeholder 3">
            <a:extLst>
              <a:ext uri="{FF2B5EF4-FFF2-40B4-BE49-F238E27FC236}">
                <a16:creationId xmlns:a16="http://schemas.microsoft.com/office/drawing/2014/main" id="{3FC1878D-4231-3E44-8D29-33AA723390BC}"/>
              </a:ext>
            </a:extLst>
          </p:cNvPr>
          <p:cNvSpPr>
            <a:spLocks noGrp="1"/>
          </p:cNvSpPr>
          <p:nvPr>
            <p:ph type="sldNum" sz="quarter" idx="4"/>
          </p:nvPr>
        </p:nvSpPr>
        <p:spPr/>
        <p:txBody>
          <a:bodyPr/>
          <a:lstStyle/>
          <a:p>
            <a:fld id="{2066355A-084C-D24E-9AD2-7E4FC41EA627}" type="slidenum">
              <a:rPr lang="en-US" smtClean="0"/>
              <a:pPr/>
              <a:t>21</a:t>
            </a:fld>
            <a:endParaRPr lang="en-US" dirty="0"/>
          </a:p>
        </p:txBody>
      </p:sp>
    </p:spTree>
    <p:extLst>
      <p:ext uri="{BB962C8B-B14F-4D97-AF65-F5344CB8AC3E}">
        <p14:creationId xmlns:p14="http://schemas.microsoft.com/office/powerpoint/2010/main" val="24739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BA0C89-12C0-D544-87D9-85294E4FF446}"/>
              </a:ext>
            </a:extLst>
          </p:cNvPr>
          <p:cNvSpPr>
            <a:spLocks noGrp="1"/>
          </p:cNvSpPr>
          <p:nvPr>
            <p:ph idx="1"/>
          </p:nvPr>
        </p:nvSpPr>
        <p:spPr/>
        <p:txBody>
          <a:bodyPr/>
          <a:lstStyle/>
          <a:p>
            <a:r>
              <a:rPr lang="en-US" b="1" dirty="0"/>
              <a:t>Which Unix philosophy states that developers should create software that is limited in functionality because it's easier to use and to maintain?</a:t>
            </a:r>
          </a:p>
          <a:p>
            <a:endParaRPr lang="en-US" b="1" dirty="0"/>
          </a:p>
          <a:p>
            <a:r>
              <a:rPr lang="en-US" b="1" dirty="0"/>
              <a:t>ANSWER:</a:t>
            </a:r>
          </a:p>
          <a:p>
            <a:pPr lvl="1"/>
            <a:r>
              <a:rPr lang="en-US" dirty="0"/>
              <a:t>Worse is better. The assumption is that limited functionality is worse than creating software that does everything.	</a:t>
            </a:r>
          </a:p>
        </p:txBody>
      </p:sp>
      <p:sp>
        <p:nvSpPr>
          <p:cNvPr id="3" name="Title 2">
            <a:extLst>
              <a:ext uri="{FF2B5EF4-FFF2-40B4-BE49-F238E27FC236}">
                <a16:creationId xmlns:a16="http://schemas.microsoft.com/office/drawing/2014/main" id="{45F8707C-716F-4344-B1FB-7862534683A0}"/>
              </a:ext>
            </a:extLst>
          </p:cNvPr>
          <p:cNvSpPr>
            <a:spLocks noGrp="1"/>
          </p:cNvSpPr>
          <p:nvPr>
            <p:ph type="title"/>
          </p:nvPr>
        </p:nvSpPr>
        <p:spPr/>
        <p:txBody>
          <a:bodyPr/>
          <a:lstStyle/>
          <a:p>
            <a:r>
              <a:rPr lang="en-US" dirty="0"/>
              <a:t>Activity 1-1: Discussing the Linux Design Philosophy</a:t>
            </a:r>
          </a:p>
        </p:txBody>
      </p:sp>
      <p:sp>
        <p:nvSpPr>
          <p:cNvPr id="4" name="Slide Number Placeholder 3">
            <a:extLst>
              <a:ext uri="{FF2B5EF4-FFF2-40B4-BE49-F238E27FC236}">
                <a16:creationId xmlns:a16="http://schemas.microsoft.com/office/drawing/2014/main" id="{3FC1878D-4231-3E44-8D29-33AA723390BC}"/>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Tree>
    <p:extLst>
      <p:ext uri="{BB962C8B-B14F-4D97-AF65-F5344CB8AC3E}">
        <p14:creationId xmlns:p14="http://schemas.microsoft.com/office/powerpoint/2010/main" val="32085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DA640E2-EBEB-45A4-9872-01381846DBC9}"/>
              </a:ext>
            </a:extLst>
          </p:cNvPr>
          <p:cNvSpPr>
            <a:spLocks noGrp="1"/>
          </p:cNvSpPr>
          <p:nvPr>
            <p:ph idx="1"/>
          </p:nvPr>
        </p:nvSpPr>
        <p:spPr/>
        <p:txBody>
          <a:bodyPr/>
          <a:lstStyle/>
          <a:p>
            <a:r>
              <a:rPr lang="en-US" dirty="0"/>
              <a:t>You are a sysadmin at Develetech Industries.</a:t>
            </a:r>
          </a:p>
          <a:p>
            <a:pPr lvl="1"/>
            <a:r>
              <a:rPr lang="en-US" dirty="0"/>
              <a:t>A manufacturer of home electronics.</a:t>
            </a:r>
          </a:p>
          <a:p>
            <a:r>
              <a:rPr lang="en-US" dirty="0"/>
              <a:t>The CTO is considering switching company servers to Linux.</a:t>
            </a:r>
          </a:p>
          <a:p>
            <a:r>
              <a:rPr lang="en-US" dirty="0"/>
              <a:t>He wants to start a discussion about Linux.</a:t>
            </a:r>
          </a:p>
          <a:p>
            <a:pPr lvl="1"/>
            <a:r>
              <a:rPr lang="en-US" dirty="0"/>
              <a:t>What are its fundamental concepts?</a:t>
            </a:r>
          </a:p>
          <a:p>
            <a:pPr lvl="1"/>
            <a:r>
              <a:rPr lang="en-US" dirty="0"/>
              <a:t>What are its advantages and disadvantages?</a:t>
            </a:r>
          </a:p>
        </p:txBody>
      </p:sp>
      <p:sp>
        <p:nvSpPr>
          <p:cNvPr id="4" name="Title 3">
            <a:extLst>
              <a:ext uri="{FF2B5EF4-FFF2-40B4-BE49-F238E27FC236}">
                <a16:creationId xmlns:a16="http://schemas.microsoft.com/office/drawing/2014/main" id="{094D8825-097E-4E17-AC29-9697216C0FE9}"/>
              </a:ext>
            </a:extLst>
          </p:cNvPr>
          <p:cNvSpPr>
            <a:spLocks noGrp="1"/>
          </p:cNvSpPr>
          <p:nvPr>
            <p:ph type="title"/>
          </p:nvPr>
        </p:nvSpPr>
        <p:spPr/>
        <p:txBody>
          <a:bodyPr/>
          <a:lstStyle/>
          <a:p>
            <a:r>
              <a:rPr lang="en-US" dirty="0"/>
              <a:t>Activity: Identifying the Linux Design Philosophy</a:t>
            </a:r>
          </a:p>
        </p:txBody>
      </p:sp>
      <p:sp>
        <p:nvSpPr>
          <p:cNvPr id="3" name="Slide Number Placeholder 2">
            <a:extLst>
              <a:ext uri="{FF2B5EF4-FFF2-40B4-BE49-F238E27FC236}">
                <a16:creationId xmlns:a16="http://schemas.microsoft.com/office/drawing/2014/main" id="{5806C182-3C5E-4F54-A138-C31D0AE099F1}"/>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Tree>
    <p:extLst>
      <p:ext uri="{BB962C8B-B14F-4D97-AF65-F5344CB8AC3E}">
        <p14:creationId xmlns:p14="http://schemas.microsoft.com/office/powerpoint/2010/main" val="3279706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6B79-0DF1-ED46-96DF-344111412A8D}"/>
              </a:ext>
            </a:extLst>
          </p:cNvPr>
          <p:cNvSpPr>
            <a:spLocks noGrp="1"/>
          </p:cNvSpPr>
          <p:nvPr>
            <p:ph type="title"/>
          </p:nvPr>
        </p:nvSpPr>
        <p:spPr/>
        <p:txBody>
          <a:bodyPr/>
          <a:lstStyle/>
          <a:p>
            <a:r>
              <a:rPr lang="en-US" dirty="0"/>
              <a:t>Topic B: Enter Shell Commands</a:t>
            </a:r>
          </a:p>
        </p:txBody>
      </p:sp>
      <p:sp>
        <p:nvSpPr>
          <p:cNvPr id="3" name="Slide Number Placeholder 2">
            <a:extLst>
              <a:ext uri="{FF2B5EF4-FFF2-40B4-BE49-F238E27FC236}">
                <a16:creationId xmlns:a16="http://schemas.microsoft.com/office/drawing/2014/main" id="{7DD9F90F-5250-324D-886A-120F07F1F5E0}"/>
              </a:ext>
            </a:extLst>
          </p:cNvPr>
          <p:cNvSpPr>
            <a:spLocks noGrp="1"/>
          </p:cNvSpPr>
          <p:nvPr>
            <p:ph type="sldNum" sz="quarter" idx="4"/>
          </p:nvPr>
        </p:nvSpPr>
        <p:spPr/>
        <p:txBody>
          <a:bodyPr/>
          <a:lstStyle/>
          <a:p>
            <a:fld id="{2066355A-084C-D24E-9AD2-7E4FC41EA627}" type="slidenum">
              <a:rPr lang="en-US" smtClean="0"/>
              <a:pPr/>
              <a:t>24</a:t>
            </a:fld>
            <a:endParaRPr lang="en-US" dirty="0"/>
          </a:p>
        </p:txBody>
      </p:sp>
      <p:sp>
        <p:nvSpPr>
          <p:cNvPr id="4" name="Content Placeholder 3">
            <a:extLst>
              <a:ext uri="{FF2B5EF4-FFF2-40B4-BE49-F238E27FC236}">
                <a16:creationId xmlns:a16="http://schemas.microsoft.com/office/drawing/2014/main" id="{67C00B4D-E420-4948-99CD-C4C472B7D5C0}"/>
              </a:ext>
            </a:extLst>
          </p:cNvPr>
          <p:cNvSpPr>
            <a:spLocks noGrp="1"/>
          </p:cNvSpPr>
          <p:nvPr>
            <p:ph idx="1"/>
          </p:nvPr>
        </p:nvSpPr>
        <p:spPr>
          <a:xfrm>
            <a:off x="1020031" y="708493"/>
            <a:ext cx="7782044" cy="3594001"/>
          </a:xfrm>
        </p:spPr>
        <p:txBody>
          <a:bodyPr/>
          <a:lstStyle/>
          <a:p>
            <a:pPr marL="0" indent="0">
              <a:buNone/>
            </a:pPr>
            <a:r>
              <a:rPr lang="en-US" dirty="0"/>
              <a:t>Exam Objectives:</a:t>
            </a:r>
          </a:p>
          <a:p>
            <a:r>
              <a:rPr lang="en-US" dirty="0"/>
              <a:t>This topic does not cover specific exam syllabus objectives or content examples.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7261" y="708493"/>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899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FCAC3A-4912-470F-A7B1-17CA21CCA238}"/>
              </a:ext>
            </a:extLst>
          </p:cNvPr>
          <p:cNvSpPr>
            <a:spLocks noGrp="1"/>
          </p:cNvSpPr>
          <p:nvPr>
            <p:ph type="title"/>
          </p:nvPr>
        </p:nvSpPr>
        <p:spPr/>
        <p:txBody>
          <a:bodyPr/>
          <a:lstStyle/>
          <a:p>
            <a:r>
              <a:rPr lang="en-US" dirty="0"/>
              <a:t>The CLI</a:t>
            </a:r>
          </a:p>
        </p:txBody>
      </p:sp>
      <p:sp>
        <p:nvSpPr>
          <p:cNvPr id="3" name="Text Placeholder 2">
            <a:extLst>
              <a:ext uri="{FF2B5EF4-FFF2-40B4-BE49-F238E27FC236}">
                <a16:creationId xmlns:a16="http://schemas.microsoft.com/office/drawing/2014/main" id="{CE4A1ADD-EAC5-4D0C-A2F5-97EA0C9EC0B8}"/>
              </a:ext>
            </a:extLst>
          </p:cNvPr>
          <p:cNvSpPr>
            <a:spLocks noGrp="1"/>
          </p:cNvSpPr>
          <p:nvPr>
            <p:ph type="body" sz="quarter" idx="13"/>
          </p:nvPr>
        </p:nvSpPr>
        <p:spPr/>
        <p:txBody>
          <a:bodyPr/>
          <a:lstStyle/>
          <a:p>
            <a:r>
              <a:rPr lang="en-US" dirty="0"/>
              <a:t>A text-based interface between the user and the OS that accepts input in the form of commands.</a:t>
            </a:r>
          </a:p>
        </p:txBody>
      </p:sp>
      <p:sp>
        <p:nvSpPr>
          <p:cNvPr id="4" name="Slide Number Placeholder 3">
            <a:extLst>
              <a:ext uri="{FF2B5EF4-FFF2-40B4-BE49-F238E27FC236}">
                <a16:creationId xmlns:a16="http://schemas.microsoft.com/office/drawing/2014/main" id="{BBD355E4-F887-4C8C-9692-9C26507653D0}"/>
              </a:ext>
            </a:extLst>
          </p:cNvPr>
          <p:cNvSpPr>
            <a:spLocks noGrp="1"/>
          </p:cNvSpPr>
          <p:nvPr>
            <p:ph type="sldNum" sz="quarter" idx="4"/>
          </p:nvPr>
        </p:nvSpPr>
        <p:spPr/>
        <p:txBody>
          <a:bodyPr/>
          <a:lstStyle/>
          <a:p>
            <a:fld id="{2066355A-084C-D24E-9AD2-7E4FC41EA627}" type="slidenum">
              <a:rPr lang="en-US" smtClean="0"/>
              <a:pPr/>
              <a:t>25</a:t>
            </a:fld>
            <a:endParaRPr lang="en-US" dirty="0"/>
          </a:p>
        </p:txBody>
      </p:sp>
      <p:sp>
        <p:nvSpPr>
          <p:cNvPr id="2" name="Content Placeholder 1">
            <a:extLst>
              <a:ext uri="{FF2B5EF4-FFF2-40B4-BE49-F238E27FC236}">
                <a16:creationId xmlns:a16="http://schemas.microsoft.com/office/drawing/2014/main" id="{9A224662-BDBC-430A-91F1-18CF34231760}"/>
              </a:ext>
            </a:extLst>
          </p:cNvPr>
          <p:cNvSpPr>
            <a:spLocks noGrp="1"/>
          </p:cNvSpPr>
          <p:nvPr>
            <p:ph idx="1"/>
          </p:nvPr>
        </p:nvSpPr>
        <p:spPr/>
        <p:txBody>
          <a:bodyPr/>
          <a:lstStyle/>
          <a:p>
            <a:r>
              <a:rPr lang="en-US" dirty="0"/>
              <a:t>Presents prompt to user.</a:t>
            </a:r>
          </a:p>
          <a:p>
            <a:r>
              <a:rPr lang="en-US" dirty="0"/>
              <a:t>User enters command to interact with system.</a:t>
            </a:r>
          </a:p>
          <a:p>
            <a:r>
              <a:rPr lang="en-US" dirty="0"/>
              <a:t>Important tool in any admin's arsenal.</a:t>
            </a:r>
          </a:p>
          <a:p>
            <a:r>
              <a:rPr lang="en-US" dirty="0"/>
              <a:t>Developers and admins use CLI, end users tend to use GUI.</a:t>
            </a:r>
          </a:p>
          <a:p>
            <a:r>
              <a:rPr lang="en-US" dirty="0"/>
              <a:t>Comfort at CLI is essential, and an assumed skill.</a:t>
            </a:r>
          </a:p>
          <a:p>
            <a:r>
              <a:rPr lang="en-US" dirty="0"/>
              <a:t>A GUI is not required, and may not even be installed.</a:t>
            </a:r>
          </a:p>
          <a:p>
            <a:r>
              <a:rPr lang="en-US" dirty="0"/>
              <a:t>You can perform all administration at the CLI.</a:t>
            </a:r>
          </a:p>
        </p:txBody>
      </p:sp>
    </p:spTree>
    <p:extLst>
      <p:ext uri="{BB962C8B-B14F-4D97-AF65-F5344CB8AC3E}">
        <p14:creationId xmlns:p14="http://schemas.microsoft.com/office/powerpoint/2010/main" val="3132179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9841B6-1DCB-4550-9107-42A743B1443D}"/>
              </a:ext>
            </a:extLst>
          </p:cNvPr>
          <p:cNvSpPr>
            <a:spLocks noGrp="1"/>
          </p:cNvSpPr>
          <p:nvPr>
            <p:ph type="title"/>
          </p:nvPr>
        </p:nvSpPr>
        <p:spPr/>
        <p:txBody>
          <a:bodyPr/>
          <a:lstStyle/>
          <a:p>
            <a:r>
              <a:rPr lang="en-US" dirty="0"/>
              <a:t>CLI Advantages and Challenges</a:t>
            </a:r>
          </a:p>
        </p:txBody>
      </p:sp>
      <p:sp>
        <p:nvSpPr>
          <p:cNvPr id="4" name="Slide Number Placeholder 3">
            <a:extLst>
              <a:ext uri="{FF2B5EF4-FFF2-40B4-BE49-F238E27FC236}">
                <a16:creationId xmlns:a16="http://schemas.microsoft.com/office/drawing/2014/main" id="{36AABCEF-F68B-4523-B429-686CEB6EA03B}"/>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
        <p:nvSpPr>
          <p:cNvPr id="7" name="Content Placeholder 6">
            <a:extLst>
              <a:ext uri="{FF2B5EF4-FFF2-40B4-BE49-F238E27FC236}">
                <a16:creationId xmlns:a16="http://schemas.microsoft.com/office/drawing/2014/main" id="{52C5718A-B156-492A-B212-4AC8151BD1BB}"/>
              </a:ext>
            </a:extLst>
          </p:cNvPr>
          <p:cNvSpPr>
            <a:spLocks noGrp="1"/>
          </p:cNvSpPr>
          <p:nvPr>
            <p:ph idx="1"/>
          </p:nvPr>
        </p:nvSpPr>
        <p:spPr/>
        <p:txBody>
          <a:bodyPr/>
          <a:lstStyle/>
          <a:p>
            <a:r>
              <a:rPr lang="en-US" dirty="0"/>
              <a:t>Advantages:</a:t>
            </a:r>
          </a:p>
          <a:p>
            <a:pPr lvl="1"/>
            <a:r>
              <a:rPr lang="en-US" dirty="0"/>
              <a:t>Faster for system to process.</a:t>
            </a:r>
          </a:p>
          <a:p>
            <a:pPr lvl="1"/>
            <a:r>
              <a:rPr lang="en-US" dirty="0"/>
              <a:t>Faster for admins to enter info.</a:t>
            </a:r>
          </a:p>
          <a:p>
            <a:pPr lvl="1"/>
            <a:r>
              <a:rPr lang="en-US" dirty="0"/>
              <a:t>Commands can be stored as scripts to run a series of tasks.</a:t>
            </a:r>
          </a:p>
          <a:p>
            <a:pPr lvl="1"/>
            <a:r>
              <a:rPr lang="en-US" dirty="0"/>
              <a:t>Scripts can be scheduled to run on a regular basis.</a:t>
            </a:r>
          </a:p>
          <a:p>
            <a:pPr lvl="1"/>
            <a:r>
              <a:rPr lang="en-US" dirty="0"/>
              <a:t>Additional options available that may not be in GUI.</a:t>
            </a:r>
          </a:p>
          <a:p>
            <a:r>
              <a:rPr lang="en-US" dirty="0"/>
              <a:t>Challenges:</a:t>
            </a:r>
          </a:p>
          <a:p>
            <a:pPr lvl="1"/>
            <a:r>
              <a:rPr lang="en-US" dirty="0"/>
              <a:t>More difficult to learn than GUI.</a:t>
            </a:r>
          </a:p>
          <a:p>
            <a:pPr lvl="1"/>
            <a:r>
              <a:rPr lang="en-US" dirty="0"/>
              <a:t>Commands have many options and are not always consistent.</a:t>
            </a:r>
          </a:p>
          <a:p>
            <a:pPr lvl="1"/>
            <a:r>
              <a:rPr lang="en-US" dirty="0"/>
              <a:t>Often mistakenly thought of as legacy.</a:t>
            </a:r>
          </a:p>
          <a:p>
            <a:pPr lvl="1"/>
            <a:r>
              <a:rPr lang="en-US" dirty="0"/>
              <a:t>Many command-line environments in different OS platforms.</a:t>
            </a:r>
          </a:p>
        </p:txBody>
      </p:sp>
    </p:spTree>
    <p:extLst>
      <p:ext uri="{BB962C8B-B14F-4D97-AF65-F5344CB8AC3E}">
        <p14:creationId xmlns:p14="http://schemas.microsoft.com/office/powerpoint/2010/main" val="12484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8343-5AF4-4E17-8899-A5F549B17660}"/>
              </a:ext>
            </a:extLst>
          </p:cNvPr>
          <p:cNvSpPr>
            <a:spLocks noGrp="1"/>
          </p:cNvSpPr>
          <p:nvPr>
            <p:ph type="title"/>
          </p:nvPr>
        </p:nvSpPr>
        <p:spPr/>
        <p:txBody>
          <a:bodyPr/>
          <a:lstStyle/>
          <a:p>
            <a:r>
              <a:rPr lang="en-US" dirty="0"/>
              <a:t>Shells (Slide 1 of 2)</a:t>
            </a:r>
          </a:p>
        </p:txBody>
      </p:sp>
      <p:sp>
        <p:nvSpPr>
          <p:cNvPr id="6" name="Text Placeholder 5">
            <a:extLst>
              <a:ext uri="{FF2B5EF4-FFF2-40B4-BE49-F238E27FC236}">
                <a16:creationId xmlns:a16="http://schemas.microsoft.com/office/drawing/2014/main" id="{80D68F5B-E58C-488B-90A8-EEF8709D38DF}"/>
              </a:ext>
            </a:extLst>
          </p:cNvPr>
          <p:cNvSpPr>
            <a:spLocks noGrp="1"/>
          </p:cNvSpPr>
          <p:nvPr>
            <p:ph type="body" sz="quarter" idx="13"/>
          </p:nvPr>
        </p:nvSpPr>
        <p:spPr/>
        <p:txBody>
          <a:bodyPr/>
          <a:lstStyle/>
          <a:p>
            <a:r>
              <a:rPr lang="en-US" dirty="0"/>
              <a:t>A system component that permits users to pass commands and information to the kernel.</a:t>
            </a:r>
          </a:p>
        </p:txBody>
      </p:sp>
      <p:sp>
        <p:nvSpPr>
          <p:cNvPr id="3" name="Slide Number Placeholder 2">
            <a:extLst>
              <a:ext uri="{FF2B5EF4-FFF2-40B4-BE49-F238E27FC236}">
                <a16:creationId xmlns:a16="http://schemas.microsoft.com/office/drawing/2014/main" id="{27955E67-2C03-4454-B43A-AB25C17DCC4B}"/>
              </a:ext>
            </a:extLst>
          </p:cNvPr>
          <p:cNvSpPr>
            <a:spLocks noGrp="1"/>
          </p:cNvSpPr>
          <p:nvPr>
            <p:ph type="sldNum" sz="quarter" idx="4"/>
          </p:nvPr>
        </p:nvSpPr>
        <p:spPr/>
        <p:txBody>
          <a:bodyPr/>
          <a:lstStyle/>
          <a:p>
            <a:fld id="{2066355A-084C-D24E-9AD2-7E4FC41EA627}" type="slidenum">
              <a:rPr lang="en-US" smtClean="0"/>
              <a:pPr/>
              <a:t>27</a:t>
            </a:fld>
            <a:endParaRPr lang="en-US" dirty="0"/>
          </a:p>
        </p:txBody>
      </p:sp>
      <p:sp>
        <p:nvSpPr>
          <p:cNvPr id="5" name="Content Placeholder 4">
            <a:extLst>
              <a:ext uri="{FF2B5EF4-FFF2-40B4-BE49-F238E27FC236}">
                <a16:creationId xmlns:a16="http://schemas.microsoft.com/office/drawing/2014/main" id="{F43EC3E0-8A81-4E3F-97AE-09B0A2BA8694}"/>
              </a:ext>
            </a:extLst>
          </p:cNvPr>
          <p:cNvSpPr>
            <a:spLocks noGrp="1"/>
          </p:cNvSpPr>
          <p:nvPr>
            <p:ph idx="1"/>
          </p:nvPr>
        </p:nvSpPr>
        <p:spPr/>
        <p:txBody>
          <a:bodyPr/>
          <a:lstStyle/>
          <a:p>
            <a:r>
              <a:rPr lang="en-US" dirty="0"/>
              <a:t>Interpreter between human and kernel languages.</a:t>
            </a:r>
          </a:p>
          <a:p>
            <a:r>
              <a:rPr lang="en-US" dirty="0"/>
              <a:t>Users issue commands in shell to tell OS what to do.</a:t>
            </a:r>
          </a:p>
          <a:p>
            <a:r>
              <a:rPr lang="en-US" dirty="0"/>
              <a:t>OS responds with results.</a:t>
            </a:r>
          </a:p>
          <a:p>
            <a:r>
              <a:rPr lang="en-US" dirty="0"/>
              <a:t>Can be either CLI or GUI.</a:t>
            </a:r>
          </a:p>
          <a:p>
            <a:r>
              <a:rPr lang="en-US" dirty="0"/>
              <a:t>CLI shells:</a:t>
            </a:r>
          </a:p>
          <a:p>
            <a:pPr lvl="1"/>
            <a:r>
              <a:rPr lang="en-US" dirty="0"/>
              <a:t>Bourne shell</a:t>
            </a:r>
          </a:p>
          <a:p>
            <a:pPr lvl="1"/>
            <a:r>
              <a:rPr lang="en-US" dirty="0"/>
              <a:t>Bash</a:t>
            </a:r>
          </a:p>
          <a:p>
            <a:pPr lvl="1"/>
            <a:r>
              <a:rPr lang="en-US" dirty="0"/>
              <a:t>C shell</a:t>
            </a:r>
          </a:p>
          <a:p>
            <a:pPr lvl="1"/>
            <a:r>
              <a:rPr lang="en-US" dirty="0"/>
              <a:t>KornShell</a:t>
            </a:r>
          </a:p>
        </p:txBody>
      </p:sp>
    </p:spTree>
    <p:extLst>
      <p:ext uri="{BB962C8B-B14F-4D97-AF65-F5344CB8AC3E}">
        <p14:creationId xmlns:p14="http://schemas.microsoft.com/office/powerpoint/2010/main" val="3268029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E82E1E-9DA7-4012-8BB7-2BFC4709D11A}"/>
              </a:ext>
            </a:extLst>
          </p:cNvPr>
          <p:cNvSpPr>
            <a:spLocks noGrp="1"/>
          </p:cNvSpPr>
          <p:nvPr>
            <p:ph type="title"/>
          </p:nvPr>
        </p:nvSpPr>
        <p:spPr/>
        <p:txBody>
          <a:bodyPr/>
          <a:lstStyle/>
          <a:p>
            <a:r>
              <a:rPr lang="en-US" dirty="0"/>
              <a:t>Shells (Slide 2 of 2)</a:t>
            </a:r>
          </a:p>
        </p:txBody>
      </p:sp>
      <p:sp>
        <p:nvSpPr>
          <p:cNvPr id="4" name="Slide Number Placeholder 3">
            <a:extLst>
              <a:ext uri="{FF2B5EF4-FFF2-40B4-BE49-F238E27FC236}">
                <a16:creationId xmlns:a16="http://schemas.microsoft.com/office/drawing/2014/main" id="{C7464EB6-C2E4-48F4-B2D2-DDC765753EF9}"/>
              </a:ext>
            </a:extLst>
          </p:cNvPr>
          <p:cNvSpPr>
            <a:spLocks noGrp="1"/>
          </p:cNvSpPr>
          <p:nvPr>
            <p:ph type="sldNum" sz="quarter" idx="4"/>
          </p:nvPr>
        </p:nvSpPr>
        <p:spPr/>
        <p:txBody>
          <a:bodyPr/>
          <a:lstStyle/>
          <a:p>
            <a:fld id="{2066355A-084C-D24E-9AD2-7E4FC41EA627}" type="slidenum">
              <a:rPr lang="en-US" smtClean="0"/>
              <a:pPr/>
              <a:t>28</a:t>
            </a:fld>
            <a:endParaRPr lang="en-US" dirty="0"/>
          </a:p>
        </p:txBody>
      </p:sp>
      <p:pic>
        <p:nvPicPr>
          <p:cNvPr id="3" name="Picture 2">
            <a:extLst>
              <a:ext uri="{FF2B5EF4-FFF2-40B4-BE49-F238E27FC236}">
                <a16:creationId xmlns:a16="http://schemas.microsoft.com/office/drawing/2014/main" id="{F7AC97DB-139C-467A-BD6A-8341F9F3E2CF}"/>
              </a:ext>
            </a:extLst>
          </p:cNvPr>
          <p:cNvPicPr>
            <a:picLocks noChangeAspect="1"/>
          </p:cNvPicPr>
          <p:nvPr/>
        </p:nvPicPr>
        <p:blipFill>
          <a:blip r:embed="rId2"/>
          <a:stretch>
            <a:fillRect/>
          </a:stretch>
        </p:blipFill>
        <p:spPr>
          <a:xfrm>
            <a:off x="1371598" y="708660"/>
            <a:ext cx="6400805" cy="3766777"/>
          </a:xfrm>
          <a:prstGeom prst="rect">
            <a:avLst/>
          </a:prstGeom>
        </p:spPr>
      </p:pic>
    </p:spTree>
    <p:extLst>
      <p:ext uri="{BB962C8B-B14F-4D97-AF65-F5344CB8AC3E}">
        <p14:creationId xmlns:p14="http://schemas.microsoft.com/office/powerpoint/2010/main" val="260986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8343-5AF4-4E17-8899-A5F549B17660}"/>
              </a:ext>
            </a:extLst>
          </p:cNvPr>
          <p:cNvSpPr>
            <a:spLocks noGrp="1"/>
          </p:cNvSpPr>
          <p:nvPr>
            <p:ph type="title"/>
          </p:nvPr>
        </p:nvSpPr>
        <p:spPr/>
        <p:txBody>
          <a:bodyPr/>
          <a:lstStyle/>
          <a:p>
            <a:r>
              <a:rPr lang="en-US" dirty="0"/>
              <a:t>Bash Syntax (Slide 1 of 2)</a:t>
            </a:r>
          </a:p>
        </p:txBody>
      </p:sp>
      <p:sp>
        <p:nvSpPr>
          <p:cNvPr id="3" name="Slide Number Placeholder 2">
            <a:extLst>
              <a:ext uri="{FF2B5EF4-FFF2-40B4-BE49-F238E27FC236}">
                <a16:creationId xmlns:a16="http://schemas.microsoft.com/office/drawing/2014/main" id="{27955E67-2C03-4454-B43A-AB25C17DCC4B}"/>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
        <p:nvSpPr>
          <p:cNvPr id="4" name="Content Placeholder 3">
            <a:extLst>
              <a:ext uri="{FF2B5EF4-FFF2-40B4-BE49-F238E27FC236}">
                <a16:creationId xmlns:a16="http://schemas.microsoft.com/office/drawing/2014/main" id="{A917F903-2521-42F0-A1D9-C064C82223E0}"/>
              </a:ext>
            </a:extLst>
          </p:cNvPr>
          <p:cNvSpPr>
            <a:spLocks noGrp="1"/>
          </p:cNvSpPr>
          <p:nvPr>
            <p:ph idx="1"/>
          </p:nvPr>
        </p:nvSpPr>
        <p:spPr/>
        <p:txBody>
          <a:bodyPr/>
          <a:lstStyle/>
          <a:p>
            <a:r>
              <a:rPr lang="en-US" dirty="0"/>
              <a:t>Basic syntax: </a:t>
            </a:r>
            <a:r>
              <a:rPr lang="en-US" dirty="0">
                <a:latin typeface="Cutive Mono" panose="020B0604020202020204" charset="0"/>
              </a:rPr>
              <a:t>command [-options] [arguments]</a:t>
            </a:r>
          </a:p>
        </p:txBody>
      </p:sp>
      <p:graphicFrame>
        <p:nvGraphicFramePr>
          <p:cNvPr id="5" name="Group 23">
            <a:extLst>
              <a:ext uri="{FF2B5EF4-FFF2-40B4-BE49-F238E27FC236}">
                <a16:creationId xmlns:a16="http://schemas.microsoft.com/office/drawing/2014/main" id="{BFB89C1A-7EC5-4DD2-B28A-E44CD8BFF30F}"/>
              </a:ext>
            </a:extLst>
          </p:cNvPr>
          <p:cNvGraphicFramePr>
            <a:graphicFrameLocks noGrp="1"/>
          </p:cNvGraphicFramePr>
          <p:nvPr>
            <p:extLst>
              <p:ext uri="{D42A27DB-BD31-4B8C-83A1-F6EECF244321}">
                <p14:modId xmlns:p14="http://schemas.microsoft.com/office/powerpoint/2010/main" val="2715751576"/>
              </p:ext>
            </p:extLst>
          </p:nvPr>
        </p:nvGraphicFramePr>
        <p:xfrm>
          <a:off x="389250" y="1712582"/>
          <a:ext cx="8360919" cy="2103120"/>
        </p:xfrm>
        <a:graphic>
          <a:graphicData uri="http://schemas.openxmlformats.org/drawingml/2006/table">
            <a:tbl>
              <a:tblPr/>
              <a:tblGrid>
                <a:gridCol w="2276742">
                  <a:extLst>
                    <a:ext uri="{9D8B030D-6E8A-4147-A177-3AD203B41FA5}">
                      <a16:colId xmlns:a16="http://schemas.microsoft.com/office/drawing/2014/main" val="20000"/>
                    </a:ext>
                  </a:extLst>
                </a:gridCol>
                <a:gridCol w="1993439">
                  <a:extLst>
                    <a:ext uri="{9D8B030D-6E8A-4147-A177-3AD203B41FA5}">
                      <a16:colId xmlns:a16="http://schemas.microsoft.com/office/drawing/2014/main" val="20001"/>
                    </a:ext>
                  </a:extLst>
                </a:gridCol>
                <a:gridCol w="4090738">
                  <a:extLst>
                    <a:ext uri="{9D8B030D-6E8A-4147-A177-3AD203B41FA5}">
                      <a16:colId xmlns:a16="http://schemas.microsoft.com/office/drawing/2014/main" val="3288816212"/>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Syntax Format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Command only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Lists directory contents with default output.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Command with options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ls –la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Lists directory contents in long format/shows hidden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Command with argument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ls /var/log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Lists directory contents of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/var/log</a:t>
                      </a:r>
                      <a:r>
                        <a:rPr kumimoji="0" lang="en-US" sz="1200" b="0" i="0" u="none" strike="noStrike" kern="1200" cap="none" normalizeH="0" baseline="0" dirty="0">
                          <a:ln>
                            <a:noFill/>
                          </a:ln>
                          <a:solidFill>
                            <a:srgbClr val="45545F"/>
                          </a:solidFill>
                          <a:effectLst/>
                          <a:latin typeface="+mn-lt"/>
                          <a:ea typeface="+mn-ea"/>
                          <a:cs typeface="Calibri"/>
                        </a:rPr>
                        <a:t> with default output.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Command with options and argument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ls –la /var/log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Lists directory contents of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/var/log</a:t>
                      </a:r>
                      <a:r>
                        <a:rPr kumimoji="0" lang="en-US" sz="1200" b="0" i="0" u="none" strike="noStrike" kern="1200" cap="none" normalizeH="0" baseline="0" dirty="0">
                          <a:ln>
                            <a:noFill/>
                          </a:ln>
                          <a:solidFill>
                            <a:srgbClr val="45545F"/>
                          </a:solidFill>
                          <a:effectLst/>
                          <a:latin typeface="+mn-lt"/>
                          <a:ea typeface="+mn-ea"/>
                          <a:cs typeface="Calibri"/>
                        </a:rPr>
                        <a:t> in long format/shows hidden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70063331"/>
                  </a:ext>
                </a:extLst>
              </a:tr>
            </a:tbl>
          </a:graphicData>
        </a:graphic>
      </p:graphicFrame>
    </p:spTree>
    <p:extLst>
      <p:ext uri="{BB962C8B-B14F-4D97-AF65-F5344CB8AC3E}">
        <p14:creationId xmlns:p14="http://schemas.microsoft.com/office/powerpoint/2010/main" val="3007874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C3A1-BD5B-4838-A223-EE7D32724982}"/>
              </a:ext>
            </a:extLst>
          </p:cNvPr>
          <p:cNvSpPr>
            <a:spLocks noGrp="1"/>
          </p:cNvSpPr>
          <p:nvPr>
            <p:ph type="title"/>
          </p:nvPr>
        </p:nvSpPr>
        <p:spPr/>
        <p:txBody>
          <a:bodyPr/>
          <a:lstStyle/>
          <a:p>
            <a:r>
              <a:rPr lang="en-US" dirty="0"/>
              <a:t>Open Source Software (Slide 1 of 2)</a:t>
            </a:r>
          </a:p>
        </p:txBody>
      </p:sp>
      <p:sp>
        <p:nvSpPr>
          <p:cNvPr id="6" name="Text Placeholder 5">
            <a:extLst>
              <a:ext uri="{FF2B5EF4-FFF2-40B4-BE49-F238E27FC236}">
                <a16:creationId xmlns:a16="http://schemas.microsoft.com/office/drawing/2014/main" id="{2E9F500B-A5D7-4E4A-B9D0-D17F4AD75D82}"/>
              </a:ext>
            </a:extLst>
          </p:cNvPr>
          <p:cNvSpPr>
            <a:spLocks noGrp="1"/>
          </p:cNvSpPr>
          <p:nvPr>
            <p:ph type="body" sz="quarter" idx="13"/>
          </p:nvPr>
        </p:nvSpPr>
        <p:spPr/>
        <p:txBody>
          <a:bodyPr/>
          <a:lstStyle/>
          <a:p>
            <a:r>
              <a:rPr lang="en-US" sz="1600" dirty="0"/>
              <a:t>Computer code that any user is permitted to view, copy, and modify for any reason, as well as distribute to anyone.</a:t>
            </a:r>
          </a:p>
        </p:txBody>
      </p:sp>
      <p:sp>
        <p:nvSpPr>
          <p:cNvPr id="3" name="Slide Number Placeholder 2">
            <a:extLst>
              <a:ext uri="{FF2B5EF4-FFF2-40B4-BE49-F238E27FC236}">
                <a16:creationId xmlns:a16="http://schemas.microsoft.com/office/drawing/2014/main" id="{A3BEDC55-B960-4BA6-919E-72812249EC68}"/>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5" name="Content Placeholder 4">
            <a:extLst>
              <a:ext uri="{FF2B5EF4-FFF2-40B4-BE49-F238E27FC236}">
                <a16:creationId xmlns:a16="http://schemas.microsoft.com/office/drawing/2014/main" id="{EF433932-C3DE-42F6-A5F6-1CFBFD1F3356}"/>
              </a:ext>
            </a:extLst>
          </p:cNvPr>
          <p:cNvSpPr>
            <a:spLocks noGrp="1"/>
          </p:cNvSpPr>
          <p:nvPr>
            <p:ph idx="1"/>
          </p:nvPr>
        </p:nvSpPr>
        <p:spPr/>
        <p:txBody>
          <a:bodyPr/>
          <a:lstStyle/>
          <a:p>
            <a:r>
              <a:rPr lang="en-US" sz="1600" dirty="0"/>
              <a:t>Users are granted rights when author releases source code under an OSS license.</a:t>
            </a:r>
          </a:p>
          <a:p>
            <a:r>
              <a:rPr lang="en-US" sz="1600" dirty="0"/>
              <a:t>Opposite of proprietary software.</a:t>
            </a:r>
          </a:p>
          <a:p>
            <a:pPr lvl="1"/>
            <a:r>
              <a:rPr lang="en-US" sz="1400" dirty="0"/>
              <a:t>Released under a license that restricts rights.</a:t>
            </a:r>
          </a:p>
          <a:p>
            <a:r>
              <a:rPr lang="en-US" sz="1600" dirty="0"/>
              <a:t>Provides several advantages.</a:t>
            </a:r>
          </a:p>
          <a:p>
            <a:pPr lvl="1"/>
            <a:r>
              <a:rPr lang="en-US" sz="1400" dirty="0"/>
              <a:t>Encourages ongoing improvement of software.</a:t>
            </a:r>
          </a:p>
          <a:p>
            <a:pPr lvl="1"/>
            <a:r>
              <a:rPr lang="en-US" sz="1400" dirty="0"/>
              <a:t>Encourages collaboration and community-driven development.</a:t>
            </a:r>
          </a:p>
          <a:p>
            <a:r>
              <a:rPr lang="en-US" sz="1600" dirty="0"/>
              <a:t>Developers can customize/enhance others' code.</a:t>
            </a:r>
          </a:p>
          <a:p>
            <a:pPr lvl="1"/>
            <a:r>
              <a:rPr lang="en-US" sz="1400" dirty="0"/>
              <a:t>No legal issues.</a:t>
            </a:r>
          </a:p>
          <a:p>
            <a:r>
              <a:rPr lang="en-US" sz="1600" dirty="0"/>
              <a:t>The Linux kernel is OSS.</a:t>
            </a:r>
          </a:p>
        </p:txBody>
      </p:sp>
    </p:spTree>
    <p:extLst>
      <p:ext uri="{BB962C8B-B14F-4D97-AF65-F5344CB8AC3E}">
        <p14:creationId xmlns:p14="http://schemas.microsoft.com/office/powerpoint/2010/main" val="1902873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7F6461-C128-413F-82B2-8F629560BC22}"/>
              </a:ext>
            </a:extLst>
          </p:cNvPr>
          <p:cNvSpPr>
            <a:spLocks noGrp="1"/>
          </p:cNvSpPr>
          <p:nvPr>
            <p:ph type="title"/>
          </p:nvPr>
        </p:nvSpPr>
        <p:spPr/>
        <p:txBody>
          <a:bodyPr/>
          <a:lstStyle/>
          <a:p>
            <a:r>
              <a:rPr lang="en-US" dirty="0"/>
              <a:t>Bash Syntax (Slide 2 of 2)</a:t>
            </a:r>
          </a:p>
        </p:txBody>
      </p:sp>
      <p:sp>
        <p:nvSpPr>
          <p:cNvPr id="3" name="Slide Number Placeholder 2">
            <a:extLst>
              <a:ext uri="{FF2B5EF4-FFF2-40B4-BE49-F238E27FC236}">
                <a16:creationId xmlns:a16="http://schemas.microsoft.com/office/drawing/2014/main" id="{5F424442-AE56-4055-9378-406A7AFEC873}"/>
              </a:ext>
            </a:extLst>
          </p:cNvPr>
          <p:cNvSpPr>
            <a:spLocks noGrp="1"/>
          </p:cNvSpPr>
          <p:nvPr>
            <p:ph type="sldNum" sz="quarter" idx="4"/>
          </p:nvPr>
        </p:nvSpPr>
        <p:spPr/>
        <p:txBody>
          <a:bodyPr/>
          <a:lstStyle/>
          <a:p>
            <a:fld id="{2066355A-084C-D24E-9AD2-7E4FC41EA627}" type="slidenum">
              <a:rPr lang="en-US" smtClean="0"/>
              <a:pPr/>
              <a:t>30</a:t>
            </a:fld>
            <a:endParaRPr lang="en-US" dirty="0"/>
          </a:p>
        </p:txBody>
      </p:sp>
      <p:pic>
        <p:nvPicPr>
          <p:cNvPr id="4" name="Picture 3">
            <a:extLst>
              <a:ext uri="{FF2B5EF4-FFF2-40B4-BE49-F238E27FC236}">
                <a16:creationId xmlns:a16="http://schemas.microsoft.com/office/drawing/2014/main" id="{B7BB277B-561C-42AC-BBBC-8D7B99683B2C}"/>
              </a:ext>
            </a:extLst>
          </p:cNvPr>
          <p:cNvPicPr>
            <a:picLocks noChangeAspect="1"/>
          </p:cNvPicPr>
          <p:nvPr/>
        </p:nvPicPr>
        <p:blipFill>
          <a:blip r:embed="rId2"/>
          <a:stretch>
            <a:fillRect/>
          </a:stretch>
        </p:blipFill>
        <p:spPr>
          <a:xfrm>
            <a:off x="1349540" y="836334"/>
            <a:ext cx="6444921" cy="3792739"/>
          </a:xfrm>
          <a:prstGeom prst="rect">
            <a:avLst/>
          </a:prstGeom>
        </p:spPr>
      </p:pic>
    </p:spTree>
    <p:extLst>
      <p:ext uri="{BB962C8B-B14F-4D97-AF65-F5344CB8AC3E}">
        <p14:creationId xmlns:p14="http://schemas.microsoft.com/office/powerpoint/2010/main" val="1366606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8343-5AF4-4E17-8899-A5F549B17660}"/>
              </a:ext>
            </a:extLst>
          </p:cNvPr>
          <p:cNvSpPr>
            <a:spLocks noGrp="1"/>
          </p:cNvSpPr>
          <p:nvPr>
            <p:ph type="title"/>
          </p:nvPr>
        </p:nvSpPr>
        <p:spPr/>
        <p:txBody>
          <a:bodyPr/>
          <a:lstStyle/>
          <a:p>
            <a:r>
              <a:rPr lang="en-US" dirty="0"/>
              <a:t>Basic Bash Commands</a:t>
            </a:r>
          </a:p>
        </p:txBody>
      </p:sp>
      <p:sp>
        <p:nvSpPr>
          <p:cNvPr id="3" name="Slide Number Placeholder 2">
            <a:extLst>
              <a:ext uri="{FF2B5EF4-FFF2-40B4-BE49-F238E27FC236}">
                <a16:creationId xmlns:a16="http://schemas.microsoft.com/office/drawing/2014/main" id="{27955E67-2C03-4454-B43A-AB25C17DCC4B}"/>
              </a:ext>
            </a:extLst>
          </p:cNvPr>
          <p:cNvSpPr>
            <a:spLocks noGrp="1"/>
          </p:cNvSpPr>
          <p:nvPr>
            <p:ph type="sldNum" sz="quarter" idx="4"/>
          </p:nvPr>
        </p:nvSpPr>
        <p:spPr/>
        <p:txBody>
          <a:bodyPr/>
          <a:lstStyle/>
          <a:p>
            <a:fld id="{2066355A-084C-D24E-9AD2-7E4FC41EA627}" type="slidenum">
              <a:rPr lang="en-US" smtClean="0"/>
              <a:pPr/>
              <a:t>31</a:t>
            </a:fld>
            <a:endParaRPr lang="en-US" dirty="0"/>
          </a:p>
        </p:txBody>
      </p:sp>
      <p:graphicFrame>
        <p:nvGraphicFramePr>
          <p:cNvPr id="5" name="Group 23">
            <a:extLst>
              <a:ext uri="{FF2B5EF4-FFF2-40B4-BE49-F238E27FC236}">
                <a16:creationId xmlns:a16="http://schemas.microsoft.com/office/drawing/2014/main" id="{C333DEB0-3C01-4FD9-B462-100541A6AFD2}"/>
              </a:ext>
            </a:extLst>
          </p:cNvPr>
          <p:cNvGraphicFramePr>
            <a:graphicFrameLocks noGrp="1"/>
          </p:cNvGraphicFramePr>
          <p:nvPr>
            <p:extLst>
              <p:ext uri="{D42A27DB-BD31-4B8C-83A1-F6EECF244321}">
                <p14:modId xmlns:p14="http://schemas.microsoft.com/office/powerpoint/2010/main" val="1082467572"/>
              </p:ext>
            </p:extLst>
          </p:nvPr>
        </p:nvGraphicFramePr>
        <p:xfrm>
          <a:off x="1217882" y="780086"/>
          <a:ext cx="6703656" cy="3891738"/>
        </p:xfrm>
        <a:graphic>
          <a:graphicData uri="http://schemas.openxmlformats.org/drawingml/2006/table">
            <a:tbl>
              <a:tblPr/>
              <a:tblGrid>
                <a:gridCol w="1201515">
                  <a:extLst>
                    <a:ext uri="{9D8B030D-6E8A-4147-A177-3AD203B41FA5}">
                      <a16:colId xmlns:a16="http://schemas.microsoft.com/office/drawing/2014/main" val="20000"/>
                    </a:ext>
                  </a:extLst>
                </a:gridCol>
                <a:gridCol w="3063740">
                  <a:extLst>
                    <a:ext uri="{9D8B030D-6E8A-4147-A177-3AD203B41FA5}">
                      <a16:colId xmlns:a16="http://schemas.microsoft.com/office/drawing/2014/main" val="20001"/>
                    </a:ext>
                  </a:extLst>
                </a:gridCol>
                <a:gridCol w="2438401">
                  <a:extLst>
                    <a:ext uri="{9D8B030D-6E8A-4147-A177-3AD203B41FA5}">
                      <a16:colId xmlns:a16="http://schemas.microsoft.com/office/drawing/2014/main" val="3196637803"/>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Examples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echo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Repeats input back to 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echo 'Good morning!'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Lists contents of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ls -a</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ls -l</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ls /var/log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pwd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Displays current working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pwd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Changes current working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cd /var/log</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cd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31915682"/>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touch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Updates timestamp of file/creates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touch file1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06818055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Copies a file or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cp file1 file2</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658704990"/>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mkdir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Creates a new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mkdir newdir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78755975"/>
                  </a:ext>
                </a:extLst>
              </a:tr>
            </a:tbl>
          </a:graphicData>
        </a:graphic>
      </p:graphicFrame>
    </p:spTree>
    <p:extLst>
      <p:ext uri="{BB962C8B-B14F-4D97-AF65-F5344CB8AC3E}">
        <p14:creationId xmlns:p14="http://schemas.microsoft.com/office/powerpoint/2010/main" val="1806457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8343-5AF4-4E17-8899-A5F549B17660}"/>
              </a:ext>
            </a:extLst>
          </p:cNvPr>
          <p:cNvSpPr>
            <a:spLocks noGrp="1"/>
          </p:cNvSpPr>
          <p:nvPr>
            <p:ph type="title"/>
          </p:nvPr>
        </p:nvSpPr>
        <p:spPr/>
        <p:txBody>
          <a:bodyPr/>
          <a:lstStyle/>
          <a:p>
            <a:r>
              <a:rPr lang="en-US" dirty="0"/>
              <a:t>File Viewing Commands</a:t>
            </a:r>
          </a:p>
        </p:txBody>
      </p:sp>
      <p:sp>
        <p:nvSpPr>
          <p:cNvPr id="3" name="Slide Number Placeholder 2">
            <a:extLst>
              <a:ext uri="{FF2B5EF4-FFF2-40B4-BE49-F238E27FC236}">
                <a16:creationId xmlns:a16="http://schemas.microsoft.com/office/drawing/2014/main" id="{27955E67-2C03-4454-B43A-AB25C17DCC4B}"/>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
        <p:nvSpPr>
          <p:cNvPr id="4" name="Content Placeholder 3">
            <a:extLst>
              <a:ext uri="{FF2B5EF4-FFF2-40B4-BE49-F238E27FC236}">
                <a16:creationId xmlns:a16="http://schemas.microsoft.com/office/drawing/2014/main" id="{A917F903-2521-42F0-A1D9-C064C82223E0}"/>
              </a:ext>
            </a:extLst>
          </p:cNvPr>
          <p:cNvSpPr>
            <a:spLocks noGrp="1"/>
          </p:cNvSpPr>
          <p:nvPr>
            <p:ph idx="1"/>
          </p:nvPr>
        </p:nvSpPr>
        <p:spPr/>
        <p:txBody>
          <a:bodyPr/>
          <a:lstStyle/>
          <a:p>
            <a:r>
              <a:rPr lang="en-US" dirty="0"/>
              <a:t>System configs are in text files.</a:t>
            </a:r>
          </a:p>
          <a:p>
            <a:r>
              <a:rPr lang="en-US" dirty="0">
                <a:latin typeface="Cutive Mono" panose="020B0604020202020204" charset="0"/>
              </a:rPr>
              <a:t>cat</a:t>
            </a:r>
            <a:r>
              <a:rPr lang="en-US" dirty="0"/>
              <a:t> views contents of file.</a:t>
            </a:r>
          </a:p>
          <a:p>
            <a:pPr lvl="1"/>
            <a:r>
              <a:rPr lang="en-US" dirty="0"/>
              <a:t>Example: </a:t>
            </a:r>
            <a:r>
              <a:rPr lang="en-US" dirty="0">
                <a:latin typeface="Cutive Mono" panose="020B0604020202020204" charset="0"/>
              </a:rPr>
              <a:t>cat file1</a:t>
            </a:r>
            <a:r>
              <a:rPr lang="en-US" dirty="0"/>
              <a:t> shows contents of </a:t>
            </a:r>
            <a:r>
              <a:rPr lang="en-US" dirty="0">
                <a:latin typeface="Cutive Mono" panose="020B0604020202020204" charset="0"/>
              </a:rPr>
              <a:t>file1</a:t>
            </a:r>
            <a:r>
              <a:rPr lang="en-US" dirty="0"/>
              <a:t> on screen.</a:t>
            </a:r>
          </a:p>
          <a:p>
            <a:r>
              <a:rPr lang="en-US" dirty="0">
                <a:latin typeface="Cutive Mono" panose="020B0604020202020204" charset="0"/>
              </a:rPr>
              <a:t>less</a:t>
            </a:r>
            <a:r>
              <a:rPr lang="en-US" dirty="0"/>
              <a:t> breaks output into pages.</a:t>
            </a:r>
          </a:p>
          <a:p>
            <a:pPr lvl="1"/>
            <a:r>
              <a:rPr lang="en-US" dirty="0"/>
              <a:t>Example: </a:t>
            </a:r>
            <a:r>
              <a:rPr lang="en-US" dirty="0">
                <a:latin typeface="Cutive Mono" panose="020B0604020202020204" charset="0"/>
              </a:rPr>
              <a:t>less file1</a:t>
            </a:r>
            <a:r>
              <a:rPr lang="en-US" dirty="0"/>
              <a:t> shows contents even if they go past screen.</a:t>
            </a:r>
          </a:p>
          <a:p>
            <a:r>
              <a:rPr lang="en-US" dirty="0"/>
              <a:t>Press </a:t>
            </a:r>
            <a:r>
              <a:rPr lang="en-US" b="1" dirty="0"/>
              <a:t>Page Up</a:t>
            </a:r>
            <a:r>
              <a:rPr lang="en-US" dirty="0"/>
              <a:t>/</a:t>
            </a:r>
            <a:r>
              <a:rPr lang="en-US" b="1" dirty="0"/>
              <a:t>Page Down</a:t>
            </a:r>
            <a:r>
              <a:rPr lang="en-US" dirty="0"/>
              <a:t> to scroll.</a:t>
            </a:r>
          </a:p>
          <a:p>
            <a:r>
              <a:rPr lang="en-US" dirty="0"/>
              <a:t>Press </a:t>
            </a:r>
            <a:r>
              <a:rPr lang="en-US" b="1" dirty="0"/>
              <a:t>q</a:t>
            </a:r>
            <a:r>
              <a:rPr lang="en-US" dirty="0"/>
              <a:t> to exit.</a:t>
            </a:r>
          </a:p>
        </p:txBody>
      </p:sp>
    </p:spTree>
    <p:extLst>
      <p:ext uri="{BB962C8B-B14F-4D97-AF65-F5344CB8AC3E}">
        <p14:creationId xmlns:p14="http://schemas.microsoft.com/office/powerpoint/2010/main" val="1470390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8343-5AF4-4E17-8899-A5F549B17660}"/>
              </a:ext>
            </a:extLst>
          </p:cNvPr>
          <p:cNvSpPr>
            <a:spLocks noGrp="1"/>
          </p:cNvSpPr>
          <p:nvPr>
            <p:ph type="title"/>
          </p:nvPr>
        </p:nvSpPr>
        <p:spPr/>
        <p:txBody>
          <a:bodyPr/>
          <a:lstStyle/>
          <a:p>
            <a:r>
              <a:rPr lang="en-US" dirty="0"/>
              <a:t>File Editing Commands</a:t>
            </a:r>
          </a:p>
        </p:txBody>
      </p:sp>
      <p:sp>
        <p:nvSpPr>
          <p:cNvPr id="3" name="Slide Number Placeholder 2">
            <a:extLst>
              <a:ext uri="{FF2B5EF4-FFF2-40B4-BE49-F238E27FC236}">
                <a16:creationId xmlns:a16="http://schemas.microsoft.com/office/drawing/2014/main" id="{27955E67-2C03-4454-B43A-AB25C17DCC4B}"/>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
        <p:nvSpPr>
          <p:cNvPr id="6" name="Content Placeholder 5">
            <a:extLst>
              <a:ext uri="{FF2B5EF4-FFF2-40B4-BE49-F238E27FC236}">
                <a16:creationId xmlns:a16="http://schemas.microsoft.com/office/drawing/2014/main" id="{2A7087B9-253F-449D-9201-9E11F305FFC6}"/>
              </a:ext>
            </a:extLst>
          </p:cNvPr>
          <p:cNvSpPr>
            <a:spLocks noGrp="1"/>
          </p:cNvSpPr>
          <p:nvPr>
            <p:ph idx="1"/>
          </p:nvPr>
        </p:nvSpPr>
        <p:spPr/>
        <p:txBody>
          <a:bodyPr/>
          <a:lstStyle/>
          <a:p>
            <a:r>
              <a:rPr lang="en-US" sz="1600" dirty="0">
                <a:latin typeface="Cutive Mono" panose="020B0604020202020204" charset="0"/>
              </a:rPr>
              <a:t>vim</a:t>
            </a:r>
          </a:p>
          <a:p>
            <a:pPr marL="685800" lvl="1" indent="-342900">
              <a:buFont typeface="+mj-lt"/>
              <a:buAutoNum type="arabicPeriod"/>
            </a:pPr>
            <a:r>
              <a:rPr lang="en-US" sz="1400" dirty="0">
                <a:latin typeface="Cutive Mono" panose="020B0604020202020204" charset="0"/>
              </a:rPr>
              <a:t>vim file1</a:t>
            </a:r>
            <a:r>
              <a:rPr lang="en-US" sz="1400" dirty="0"/>
              <a:t> to open file.</a:t>
            </a:r>
          </a:p>
          <a:p>
            <a:pPr marL="685800" lvl="1" indent="-342900">
              <a:buFont typeface="+mj-lt"/>
              <a:buAutoNum type="arabicPeriod"/>
            </a:pPr>
            <a:r>
              <a:rPr lang="en-US" sz="1400" dirty="0"/>
              <a:t>Press </a:t>
            </a:r>
            <a:r>
              <a:rPr lang="en-US" sz="1400" b="1" dirty="0"/>
              <a:t>i</a:t>
            </a:r>
            <a:r>
              <a:rPr lang="en-US" sz="1400" dirty="0"/>
              <a:t> to insert.</a:t>
            </a:r>
          </a:p>
          <a:p>
            <a:pPr marL="685800" lvl="1" indent="-342900">
              <a:buFont typeface="+mj-lt"/>
              <a:buAutoNum type="arabicPeriod"/>
            </a:pPr>
            <a:r>
              <a:rPr lang="en-US" sz="1400" dirty="0"/>
              <a:t>Press </a:t>
            </a:r>
            <a:r>
              <a:rPr lang="en-US" sz="1400" b="1" dirty="0"/>
              <a:t>Esc</a:t>
            </a:r>
            <a:r>
              <a:rPr lang="en-US" sz="1400" dirty="0"/>
              <a:t> to leave insert.</a:t>
            </a:r>
          </a:p>
          <a:p>
            <a:pPr marL="685800" lvl="1" indent="-342900">
              <a:buFont typeface="+mj-lt"/>
              <a:buAutoNum type="arabicPeriod"/>
            </a:pPr>
            <a:r>
              <a:rPr lang="en-US" sz="1400" dirty="0">
                <a:latin typeface="Cutive Mono" panose="020B0604020202020204" charset="0"/>
              </a:rPr>
              <a:t>:wq</a:t>
            </a:r>
            <a:r>
              <a:rPr lang="en-US" sz="1400" dirty="0"/>
              <a:t> to save/quit.</a:t>
            </a:r>
          </a:p>
          <a:p>
            <a:r>
              <a:rPr lang="en-US" sz="1600" dirty="0">
                <a:latin typeface="Cutive Mono" panose="020B0604020202020204" charset="0"/>
              </a:rPr>
              <a:t>nano</a:t>
            </a:r>
          </a:p>
          <a:p>
            <a:pPr marL="685800" lvl="1" indent="-342900">
              <a:buFont typeface="+mj-lt"/>
              <a:buAutoNum type="arabicPeriod"/>
            </a:pPr>
            <a:r>
              <a:rPr lang="en-US" sz="1400" dirty="0">
                <a:latin typeface="Cutive Mono" panose="020B0604020202020204" charset="0"/>
              </a:rPr>
              <a:t>nano file1</a:t>
            </a:r>
            <a:r>
              <a:rPr lang="en-US" sz="1400" dirty="0"/>
              <a:t> to open file.</a:t>
            </a:r>
          </a:p>
          <a:p>
            <a:pPr marL="685800" lvl="1" indent="-342900">
              <a:buFont typeface="+mj-lt"/>
              <a:buAutoNum type="arabicPeriod"/>
            </a:pPr>
            <a:r>
              <a:rPr lang="en-US" sz="1400" dirty="0"/>
              <a:t>Enter text directly.</a:t>
            </a:r>
          </a:p>
          <a:p>
            <a:pPr marL="685800" lvl="1" indent="-342900">
              <a:buFont typeface="+mj-lt"/>
              <a:buAutoNum type="arabicPeriod"/>
            </a:pPr>
            <a:r>
              <a:rPr lang="en-US" sz="1400" dirty="0"/>
              <a:t>Press </a:t>
            </a:r>
            <a:r>
              <a:rPr lang="en-US" sz="1400" b="1" dirty="0"/>
              <a:t>Ctrl+O</a:t>
            </a:r>
            <a:r>
              <a:rPr lang="en-US" sz="1400" dirty="0"/>
              <a:t> to save.</a:t>
            </a:r>
          </a:p>
          <a:p>
            <a:pPr marL="685800" lvl="1" indent="-342900">
              <a:buFont typeface="+mj-lt"/>
              <a:buAutoNum type="arabicPeriod"/>
            </a:pPr>
            <a:r>
              <a:rPr lang="en-US" sz="1400" dirty="0"/>
              <a:t>Press </a:t>
            </a:r>
            <a:r>
              <a:rPr lang="en-US" sz="1400" b="1" dirty="0"/>
              <a:t>Ctrl+X</a:t>
            </a:r>
            <a:r>
              <a:rPr lang="en-US" sz="1400" dirty="0"/>
              <a:t> to quit.</a:t>
            </a:r>
          </a:p>
          <a:p>
            <a:r>
              <a:rPr lang="en-US" sz="1600" dirty="0">
                <a:latin typeface="Cutive Mono" panose="020B0604020202020204" charset="0"/>
              </a:rPr>
              <a:t>gedit</a:t>
            </a:r>
          </a:p>
          <a:p>
            <a:pPr marL="685800" lvl="1" indent="-342900">
              <a:buFont typeface="+mj-lt"/>
              <a:buAutoNum type="arabicPeriod"/>
            </a:pPr>
            <a:r>
              <a:rPr lang="en-US" sz="1400" dirty="0"/>
              <a:t>Select </a:t>
            </a:r>
            <a:r>
              <a:rPr lang="en-US" sz="1400" b="1" dirty="0"/>
              <a:t>Applications→Accessories→Text Editor</a:t>
            </a:r>
            <a:r>
              <a:rPr lang="en-US" sz="1400" dirty="0"/>
              <a:t>.</a:t>
            </a:r>
          </a:p>
          <a:p>
            <a:pPr marL="685800" lvl="1" indent="-342900">
              <a:buFont typeface="+mj-lt"/>
              <a:buAutoNum type="arabicPeriod"/>
            </a:pPr>
            <a:r>
              <a:rPr lang="en-US" sz="1400" dirty="0"/>
              <a:t>Enter text directly.</a:t>
            </a:r>
          </a:p>
          <a:p>
            <a:pPr marL="685800" lvl="1" indent="-342900">
              <a:buFont typeface="+mj-lt"/>
              <a:buAutoNum type="arabicPeriod"/>
            </a:pPr>
            <a:r>
              <a:rPr lang="en-US" sz="1400" dirty="0"/>
              <a:t>Use menu to save/quit.</a:t>
            </a:r>
          </a:p>
        </p:txBody>
      </p:sp>
    </p:spTree>
    <p:extLst>
      <p:ext uri="{BB962C8B-B14F-4D97-AF65-F5344CB8AC3E}">
        <p14:creationId xmlns:p14="http://schemas.microsoft.com/office/powerpoint/2010/main" val="818480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8343-5AF4-4E17-8899-A5F549B17660}"/>
              </a:ext>
            </a:extLst>
          </p:cNvPr>
          <p:cNvSpPr>
            <a:spLocks noGrp="1"/>
          </p:cNvSpPr>
          <p:nvPr>
            <p:ph type="title"/>
          </p:nvPr>
        </p:nvSpPr>
        <p:spPr/>
        <p:txBody>
          <a:bodyPr/>
          <a:lstStyle/>
          <a:p>
            <a:r>
              <a:rPr lang="en-US" dirty="0"/>
              <a:t>Power Management Commands</a:t>
            </a:r>
          </a:p>
        </p:txBody>
      </p:sp>
      <p:sp>
        <p:nvSpPr>
          <p:cNvPr id="3" name="Slide Number Placeholder 2">
            <a:extLst>
              <a:ext uri="{FF2B5EF4-FFF2-40B4-BE49-F238E27FC236}">
                <a16:creationId xmlns:a16="http://schemas.microsoft.com/office/drawing/2014/main" id="{27955E67-2C03-4454-B43A-AB25C17DCC4B}"/>
              </a:ext>
            </a:extLst>
          </p:cNvPr>
          <p:cNvSpPr>
            <a:spLocks noGrp="1"/>
          </p:cNvSpPr>
          <p:nvPr>
            <p:ph type="sldNum" sz="quarter" idx="4"/>
          </p:nvPr>
        </p:nvSpPr>
        <p:spPr/>
        <p:txBody>
          <a:bodyPr/>
          <a:lstStyle/>
          <a:p>
            <a:fld id="{2066355A-084C-D24E-9AD2-7E4FC41EA627}" type="slidenum">
              <a:rPr lang="en-US" smtClean="0"/>
              <a:pPr/>
              <a:t>34</a:t>
            </a:fld>
            <a:endParaRPr lang="en-US" dirty="0"/>
          </a:p>
        </p:txBody>
      </p:sp>
      <p:sp>
        <p:nvSpPr>
          <p:cNvPr id="4" name="Content Placeholder 3">
            <a:extLst>
              <a:ext uri="{FF2B5EF4-FFF2-40B4-BE49-F238E27FC236}">
                <a16:creationId xmlns:a16="http://schemas.microsoft.com/office/drawing/2014/main" id="{A917F903-2521-42F0-A1D9-C064C82223E0}"/>
              </a:ext>
            </a:extLst>
          </p:cNvPr>
          <p:cNvSpPr>
            <a:spLocks noGrp="1"/>
          </p:cNvSpPr>
          <p:nvPr>
            <p:ph idx="1"/>
          </p:nvPr>
        </p:nvSpPr>
        <p:spPr/>
        <p:txBody>
          <a:bodyPr/>
          <a:lstStyle/>
          <a:p>
            <a:r>
              <a:rPr lang="en-US" dirty="0">
                <a:latin typeface="Cutive Mono" panose="020B0604020202020204" charset="0"/>
              </a:rPr>
              <a:t>shutdown -h now</a:t>
            </a:r>
          </a:p>
          <a:p>
            <a:pPr lvl="1"/>
            <a:r>
              <a:rPr lang="en-US" dirty="0"/>
              <a:t>Shuts down with no delay.</a:t>
            </a:r>
          </a:p>
          <a:p>
            <a:r>
              <a:rPr lang="en-US" dirty="0">
                <a:latin typeface="Cutive Mono" panose="020B0604020202020204" charset="0"/>
              </a:rPr>
              <a:t>shutdown -h -t 90</a:t>
            </a:r>
          </a:p>
          <a:p>
            <a:pPr lvl="1"/>
            <a:r>
              <a:rPr lang="en-US" dirty="0"/>
              <a:t>Shuts down in 90 seconds.</a:t>
            </a:r>
          </a:p>
          <a:p>
            <a:r>
              <a:rPr lang="en-US" dirty="0">
                <a:latin typeface="Cutive Mono" panose="020B0604020202020204" charset="0"/>
              </a:rPr>
              <a:t>shutdown -r now</a:t>
            </a:r>
          </a:p>
          <a:p>
            <a:pPr lvl="1"/>
            <a:r>
              <a:rPr lang="en-US" dirty="0"/>
              <a:t>Reboots with no delay.</a:t>
            </a:r>
          </a:p>
        </p:txBody>
      </p:sp>
    </p:spTree>
    <p:extLst>
      <p:ext uri="{BB962C8B-B14F-4D97-AF65-F5344CB8AC3E}">
        <p14:creationId xmlns:p14="http://schemas.microsoft.com/office/powerpoint/2010/main" val="1767871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8343-5AF4-4E17-8899-A5F549B17660}"/>
              </a:ext>
            </a:extLst>
          </p:cNvPr>
          <p:cNvSpPr>
            <a:spLocks noGrp="1"/>
          </p:cNvSpPr>
          <p:nvPr>
            <p:ph type="title"/>
          </p:nvPr>
        </p:nvSpPr>
        <p:spPr/>
        <p:txBody>
          <a:bodyPr/>
          <a:lstStyle/>
          <a:p>
            <a:r>
              <a:rPr lang="en-US" dirty="0"/>
              <a:t>Superuser Commands</a:t>
            </a:r>
          </a:p>
        </p:txBody>
      </p:sp>
      <p:sp>
        <p:nvSpPr>
          <p:cNvPr id="3" name="Slide Number Placeholder 2">
            <a:extLst>
              <a:ext uri="{FF2B5EF4-FFF2-40B4-BE49-F238E27FC236}">
                <a16:creationId xmlns:a16="http://schemas.microsoft.com/office/drawing/2014/main" id="{27955E67-2C03-4454-B43A-AB25C17DCC4B}"/>
              </a:ext>
            </a:extLst>
          </p:cNvPr>
          <p:cNvSpPr>
            <a:spLocks noGrp="1"/>
          </p:cNvSpPr>
          <p:nvPr>
            <p:ph type="sldNum" sz="quarter" idx="4"/>
          </p:nvPr>
        </p:nvSpPr>
        <p:spPr/>
        <p:txBody>
          <a:bodyPr/>
          <a:lstStyle/>
          <a:p>
            <a:fld id="{2066355A-084C-D24E-9AD2-7E4FC41EA627}" type="slidenum">
              <a:rPr lang="en-US" smtClean="0"/>
              <a:pPr/>
              <a:t>35</a:t>
            </a:fld>
            <a:endParaRPr lang="en-US" dirty="0"/>
          </a:p>
        </p:txBody>
      </p:sp>
      <p:sp>
        <p:nvSpPr>
          <p:cNvPr id="4" name="Content Placeholder 3">
            <a:extLst>
              <a:ext uri="{FF2B5EF4-FFF2-40B4-BE49-F238E27FC236}">
                <a16:creationId xmlns:a16="http://schemas.microsoft.com/office/drawing/2014/main" id="{A917F903-2521-42F0-A1D9-C064C82223E0}"/>
              </a:ext>
            </a:extLst>
          </p:cNvPr>
          <p:cNvSpPr>
            <a:spLocks noGrp="1"/>
          </p:cNvSpPr>
          <p:nvPr>
            <p:ph idx="1"/>
          </p:nvPr>
        </p:nvSpPr>
        <p:spPr/>
        <p:txBody>
          <a:bodyPr/>
          <a:lstStyle/>
          <a:p>
            <a:r>
              <a:rPr lang="en-US" dirty="0"/>
              <a:t>Superuser has admin credentials.</a:t>
            </a:r>
          </a:p>
          <a:p>
            <a:pPr lvl="1"/>
            <a:r>
              <a:rPr lang="en-US" dirty="0"/>
              <a:t>Typically named root.</a:t>
            </a:r>
          </a:p>
          <a:p>
            <a:r>
              <a:rPr lang="en-US" dirty="0"/>
              <a:t>Avoid logging in as root.</a:t>
            </a:r>
          </a:p>
          <a:p>
            <a:r>
              <a:rPr lang="en-US" dirty="0"/>
              <a:t>Sometimes you'll need to assume superuser privileges.</a:t>
            </a:r>
          </a:p>
          <a:p>
            <a:pPr lvl="1"/>
            <a:r>
              <a:rPr lang="en-US" dirty="0">
                <a:latin typeface="Cutive Mono" panose="020B0604020202020204" charset="0"/>
              </a:rPr>
              <a:t>su –</a:t>
            </a:r>
            <a:r>
              <a:rPr lang="en-US" dirty="0"/>
              <a:t> switches/substitutes user credentials.</a:t>
            </a:r>
          </a:p>
          <a:p>
            <a:pPr lvl="1"/>
            <a:r>
              <a:rPr lang="en-US" dirty="0">
                <a:latin typeface="Cutive Mono" panose="020B0604020202020204" charset="0"/>
              </a:rPr>
              <a:t>su - root</a:t>
            </a:r>
            <a:r>
              <a:rPr lang="en-US" dirty="0"/>
              <a:t> switches/substitutes to root user.</a:t>
            </a:r>
          </a:p>
          <a:p>
            <a:pPr lvl="1"/>
            <a:r>
              <a:rPr lang="en-US" dirty="0"/>
              <a:t>System will prompt you for root password.</a:t>
            </a:r>
          </a:p>
        </p:txBody>
      </p:sp>
    </p:spTree>
    <p:extLst>
      <p:ext uri="{BB962C8B-B14F-4D97-AF65-F5344CB8AC3E}">
        <p14:creationId xmlns:p14="http://schemas.microsoft.com/office/powerpoint/2010/main" val="3654251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2646-5F8C-4881-AE9D-3849741FB4E5}"/>
              </a:ext>
            </a:extLst>
          </p:cNvPr>
          <p:cNvSpPr>
            <a:spLocks noGrp="1"/>
          </p:cNvSpPr>
          <p:nvPr>
            <p:ph type="title"/>
          </p:nvPr>
        </p:nvSpPr>
        <p:spPr/>
        <p:txBody>
          <a:bodyPr/>
          <a:lstStyle/>
          <a:p>
            <a:r>
              <a:rPr lang="en-US" dirty="0"/>
              <a:t>Shell History</a:t>
            </a:r>
          </a:p>
        </p:txBody>
      </p:sp>
      <p:sp>
        <p:nvSpPr>
          <p:cNvPr id="3" name="Slide Number Placeholder 2">
            <a:extLst>
              <a:ext uri="{FF2B5EF4-FFF2-40B4-BE49-F238E27FC236}">
                <a16:creationId xmlns:a16="http://schemas.microsoft.com/office/drawing/2014/main" id="{F87D5564-9B88-477B-9D1D-61A42E8BB897}"/>
              </a:ext>
            </a:extLst>
          </p:cNvPr>
          <p:cNvSpPr>
            <a:spLocks noGrp="1"/>
          </p:cNvSpPr>
          <p:nvPr>
            <p:ph type="sldNum" sz="quarter" idx="4"/>
          </p:nvPr>
        </p:nvSpPr>
        <p:spPr/>
        <p:txBody>
          <a:bodyPr/>
          <a:lstStyle/>
          <a:p>
            <a:fld id="{2066355A-084C-D24E-9AD2-7E4FC41EA627}" type="slidenum">
              <a:rPr lang="en-US" smtClean="0"/>
              <a:pPr/>
              <a:t>36</a:t>
            </a:fld>
            <a:endParaRPr lang="en-US" dirty="0"/>
          </a:p>
        </p:txBody>
      </p:sp>
      <p:sp>
        <p:nvSpPr>
          <p:cNvPr id="4" name="Content Placeholder 3">
            <a:extLst>
              <a:ext uri="{FF2B5EF4-FFF2-40B4-BE49-F238E27FC236}">
                <a16:creationId xmlns:a16="http://schemas.microsoft.com/office/drawing/2014/main" id="{F3F89FD0-71EE-4737-B22D-8316A62DE77F}"/>
              </a:ext>
            </a:extLst>
          </p:cNvPr>
          <p:cNvSpPr>
            <a:spLocks noGrp="1"/>
          </p:cNvSpPr>
          <p:nvPr>
            <p:ph idx="1"/>
          </p:nvPr>
        </p:nvSpPr>
        <p:spPr/>
        <p:txBody>
          <a:bodyPr/>
          <a:lstStyle/>
          <a:p>
            <a:r>
              <a:rPr lang="en-US" dirty="0"/>
              <a:t>Bash keeps a history of commands entered.</a:t>
            </a:r>
          </a:p>
          <a:p>
            <a:pPr lvl="1"/>
            <a:r>
              <a:rPr lang="en-US" dirty="0"/>
              <a:t>Use to repeat commands.</a:t>
            </a:r>
          </a:p>
          <a:p>
            <a:r>
              <a:rPr lang="en-US" dirty="0"/>
              <a:t>Examples:</a:t>
            </a:r>
          </a:p>
          <a:p>
            <a:pPr lvl="1"/>
            <a:r>
              <a:rPr lang="en-US" dirty="0">
                <a:latin typeface="Cutive Mono" panose="020B0604020202020204" charset="0"/>
              </a:rPr>
              <a:t>history</a:t>
            </a:r>
            <a:r>
              <a:rPr lang="en-US" dirty="0"/>
              <a:t> outputs list of recently entered commands.</a:t>
            </a:r>
          </a:p>
          <a:p>
            <a:pPr lvl="1"/>
            <a:r>
              <a:rPr lang="en-US" b="1" dirty="0"/>
              <a:t>Up</a:t>
            </a:r>
            <a:r>
              <a:rPr lang="en-US" dirty="0"/>
              <a:t>/</a:t>
            </a:r>
            <a:r>
              <a:rPr lang="en-US" b="1" dirty="0"/>
              <a:t>Down Arrow</a:t>
            </a:r>
            <a:r>
              <a:rPr lang="en-US" dirty="0"/>
              <a:t> keys cycle through history. Press </a:t>
            </a:r>
            <a:r>
              <a:rPr lang="en-US" b="1" dirty="0"/>
              <a:t>Enter</a:t>
            </a:r>
            <a:r>
              <a:rPr lang="en-US" dirty="0"/>
              <a:t> to reissue command.</a:t>
            </a:r>
          </a:p>
        </p:txBody>
      </p:sp>
    </p:spTree>
    <p:extLst>
      <p:ext uri="{BB962C8B-B14F-4D97-AF65-F5344CB8AC3E}">
        <p14:creationId xmlns:p14="http://schemas.microsoft.com/office/powerpoint/2010/main" val="173282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202-7A43-4BBB-B93E-CE8E1DFEDC13}"/>
              </a:ext>
            </a:extLst>
          </p:cNvPr>
          <p:cNvSpPr>
            <a:spLocks noGrp="1"/>
          </p:cNvSpPr>
          <p:nvPr>
            <p:ph type="title"/>
          </p:nvPr>
        </p:nvSpPr>
        <p:spPr/>
        <p:txBody>
          <a:bodyPr/>
          <a:lstStyle/>
          <a:p>
            <a:r>
              <a:rPr lang="en-US" dirty="0"/>
              <a:t>Tab Completion</a:t>
            </a:r>
          </a:p>
        </p:txBody>
      </p:sp>
      <p:sp>
        <p:nvSpPr>
          <p:cNvPr id="6" name="Text Placeholder 5">
            <a:extLst>
              <a:ext uri="{FF2B5EF4-FFF2-40B4-BE49-F238E27FC236}">
                <a16:creationId xmlns:a16="http://schemas.microsoft.com/office/drawing/2014/main" id="{25322982-CB68-452C-916C-82B31B8A1FFC}"/>
              </a:ext>
            </a:extLst>
          </p:cNvPr>
          <p:cNvSpPr>
            <a:spLocks noGrp="1"/>
          </p:cNvSpPr>
          <p:nvPr>
            <p:ph type="body" sz="quarter" idx="13"/>
          </p:nvPr>
        </p:nvSpPr>
        <p:spPr/>
        <p:txBody>
          <a:bodyPr/>
          <a:lstStyle/>
          <a:p>
            <a:r>
              <a:rPr lang="en-US" dirty="0"/>
              <a:t>A feature in which a command-line shell fills in the name of a command you've partially typed.</a:t>
            </a:r>
          </a:p>
        </p:txBody>
      </p:sp>
      <p:sp>
        <p:nvSpPr>
          <p:cNvPr id="3" name="Slide Number Placeholder 2">
            <a:extLst>
              <a:ext uri="{FF2B5EF4-FFF2-40B4-BE49-F238E27FC236}">
                <a16:creationId xmlns:a16="http://schemas.microsoft.com/office/drawing/2014/main" id="{618781E6-79E4-4791-AE86-9971B82A30F3}"/>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
        <p:nvSpPr>
          <p:cNvPr id="5" name="Content Placeholder 4">
            <a:extLst>
              <a:ext uri="{FF2B5EF4-FFF2-40B4-BE49-F238E27FC236}">
                <a16:creationId xmlns:a16="http://schemas.microsoft.com/office/drawing/2014/main" id="{BED71524-0DB6-4973-BF8F-0CC538BD378D}"/>
              </a:ext>
            </a:extLst>
          </p:cNvPr>
          <p:cNvSpPr>
            <a:spLocks noGrp="1"/>
          </p:cNvSpPr>
          <p:nvPr>
            <p:ph idx="1"/>
          </p:nvPr>
        </p:nvSpPr>
        <p:spPr/>
        <p:txBody>
          <a:bodyPr/>
          <a:lstStyle/>
          <a:p>
            <a:r>
              <a:rPr lang="en-US" dirty="0"/>
              <a:t>Supported by Bash.</a:t>
            </a:r>
          </a:p>
          <a:p>
            <a:r>
              <a:rPr lang="en-US" dirty="0"/>
              <a:t>Reduces errors and speeds up entering commands.</a:t>
            </a:r>
          </a:p>
          <a:p>
            <a:r>
              <a:rPr lang="en-US" dirty="0"/>
              <a:t>Examples:</a:t>
            </a:r>
          </a:p>
          <a:p>
            <a:pPr lvl="1"/>
            <a:r>
              <a:rPr lang="en-US" dirty="0"/>
              <a:t>Type </a:t>
            </a:r>
            <a:r>
              <a:rPr lang="en-US" dirty="0">
                <a:latin typeface="Cutive Mono" panose="020B0604020202020204" charset="0"/>
              </a:rPr>
              <a:t>his</a:t>
            </a:r>
            <a:r>
              <a:rPr lang="en-US" dirty="0"/>
              <a:t> and press </a:t>
            </a:r>
            <a:r>
              <a:rPr lang="en-US" b="1" dirty="0"/>
              <a:t>Tab</a:t>
            </a:r>
            <a:r>
              <a:rPr lang="en-US" dirty="0"/>
              <a:t> to fill rest of </a:t>
            </a:r>
            <a:r>
              <a:rPr lang="en-US" dirty="0">
                <a:latin typeface="Cutive Mono" panose="020B0604020202020204" charset="0"/>
              </a:rPr>
              <a:t>history</a:t>
            </a:r>
            <a:r>
              <a:rPr lang="en-US" dirty="0"/>
              <a:t> command.</a:t>
            </a:r>
          </a:p>
          <a:p>
            <a:pPr lvl="1"/>
            <a:r>
              <a:rPr lang="en-US" dirty="0"/>
              <a:t>Type </a:t>
            </a:r>
            <a:r>
              <a:rPr lang="en-US" dirty="0">
                <a:latin typeface="Cutive Mono" panose="020B0604020202020204" charset="0"/>
              </a:rPr>
              <a:t>cd /home/user1/Aug</a:t>
            </a:r>
            <a:r>
              <a:rPr lang="en-US" dirty="0"/>
              <a:t> and press </a:t>
            </a:r>
            <a:r>
              <a:rPr lang="en-US" b="1" dirty="0"/>
              <a:t>Tab</a:t>
            </a:r>
            <a:r>
              <a:rPr lang="en-US" dirty="0"/>
              <a:t> to fill path to:</a:t>
            </a:r>
          </a:p>
          <a:p>
            <a:pPr marL="385763" lvl="1" indent="0">
              <a:buNone/>
            </a:pPr>
            <a:r>
              <a:rPr lang="en-US" dirty="0">
                <a:latin typeface="Cutive Mono" panose="020B0604020202020204" charset="0"/>
              </a:rPr>
              <a:t>cd /home/user1/AugustProjects</a:t>
            </a:r>
          </a:p>
        </p:txBody>
      </p:sp>
    </p:spTree>
    <p:extLst>
      <p:ext uri="{BB962C8B-B14F-4D97-AF65-F5344CB8AC3E}">
        <p14:creationId xmlns:p14="http://schemas.microsoft.com/office/powerpoint/2010/main" val="770541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587A-7D35-4223-AC51-3B7D90C17F58}"/>
              </a:ext>
            </a:extLst>
          </p:cNvPr>
          <p:cNvSpPr>
            <a:spLocks noGrp="1"/>
          </p:cNvSpPr>
          <p:nvPr>
            <p:ph type="title"/>
          </p:nvPr>
        </p:nvSpPr>
        <p:spPr/>
        <p:txBody>
          <a:bodyPr/>
          <a:lstStyle/>
          <a:p>
            <a:r>
              <a:rPr lang="en-US" dirty="0"/>
              <a:t>Shell Tips and Tricks</a:t>
            </a:r>
          </a:p>
        </p:txBody>
      </p:sp>
      <p:sp>
        <p:nvSpPr>
          <p:cNvPr id="3" name="Slide Number Placeholder 2">
            <a:extLst>
              <a:ext uri="{FF2B5EF4-FFF2-40B4-BE49-F238E27FC236}">
                <a16:creationId xmlns:a16="http://schemas.microsoft.com/office/drawing/2014/main" id="{89CF1863-750F-4C07-8AA9-79E7235AAA51}"/>
              </a:ext>
            </a:extLst>
          </p:cNvPr>
          <p:cNvSpPr>
            <a:spLocks noGrp="1"/>
          </p:cNvSpPr>
          <p:nvPr>
            <p:ph type="sldNum" sz="quarter" idx="4"/>
          </p:nvPr>
        </p:nvSpPr>
        <p:spPr/>
        <p:txBody>
          <a:bodyPr/>
          <a:lstStyle/>
          <a:p>
            <a:fld id="{2066355A-084C-D24E-9AD2-7E4FC41EA627}" type="slidenum">
              <a:rPr lang="en-US" smtClean="0"/>
              <a:pPr/>
              <a:t>38</a:t>
            </a:fld>
            <a:endParaRPr lang="en-US" dirty="0"/>
          </a:p>
        </p:txBody>
      </p:sp>
      <p:sp>
        <p:nvSpPr>
          <p:cNvPr id="4" name="Content Placeholder 3">
            <a:extLst>
              <a:ext uri="{FF2B5EF4-FFF2-40B4-BE49-F238E27FC236}">
                <a16:creationId xmlns:a16="http://schemas.microsoft.com/office/drawing/2014/main" id="{830A1C1C-85B3-4C5E-8EF9-DDCBA2BDEA0C}"/>
              </a:ext>
            </a:extLst>
          </p:cNvPr>
          <p:cNvSpPr>
            <a:spLocks noGrp="1"/>
          </p:cNvSpPr>
          <p:nvPr>
            <p:ph idx="1"/>
          </p:nvPr>
        </p:nvSpPr>
        <p:spPr/>
        <p:txBody>
          <a:bodyPr/>
          <a:lstStyle/>
          <a:p>
            <a:r>
              <a:rPr lang="en-US" dirty="0"/>
              <a:t>Get in the habit of using tab completion.</a:t>
            </a:r>
          </a:p>
          <a:p>
            <a:r>
              <a:rPr lang="en-US" dirty="0"/>
              <a:t>Use history instead of re-writing long commands.</a:t>
            </a:r>
          </a:p>
          <a:p>
            <a:r>
              <a:rPr lang="en-US" dirty="0"/>
              <a:t>Read the command backward to troubleshoot issues.</a:t>
            </a:r>
          </a:p>
          <a:p>
            <a:r>
              <a:rPr lang="en-US" dirty="0"/>
              <a:t>Clear the screen with the </a:t>
            </a:r>
            <a:r>
              <a:rPr lang="en-US" dirty="0">
                <a:latin typeface="Cutive Mono" panose="020B0604020202020204" charset="0"/>
              </a:rPr>
              <a:t>clear</a:t>
            </a:r>
            <a:r>
              <a:rPr lang="en-US" dirty="0"/>
              <a:t> command.</a:t>
            </a:r>
          </a:p>
        </p:txBody>
      </p:sp>
    </p:spTree>
    <p:extLst>
      <p:ext uri="{BB962C8B-B14F-4D97-AF65-F5344CB8AC3E}">
        <p14:creationId xmlns:p14="http://schemas.microsoft.com/office/powerpoint/2010/main" val="2674736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B7670CE-B06A-4752-8FE2-6AE6304CCE50}"/>
              </a:ext>
            </a:extLst>
          </p:cNvPr>
          <p:cNvSpPr>
            <a:spLocks noGrp="1"/>
          </p:cNvSpPr>
          <p:nvPr>
            <p:ph type="body" sz="quarter" idx="13"/>
          </p:nvPr>
        </p:nvSpPr>
        <p:spPr/>
        <p:txBody>
          <a:bodyPr/>
          <a:lstStyle/>
          <a:p>
            <a:r>
              <a:rPr lang="en-US" dirty="0"/>
              <a:t>Discussing Shell Commands</a:t>
            </a:r>
          </a:p>
        </p:txBody>
      </p:sp>
      <p:sp>
        <p:nvSpPr>
          <p:cNvPr id="3" name="Slide Number Placeholder 2">
            <a:extLst>
              <a:ext uri="{FF2B5EF4-FFF2-40B4-BE49-F238E27FC236}">
                <a16:creationId xmlns:a16="http://schemas.microsoft.com/office/drawing/2014/main" id="{9750288E-AADB-4C43-B460-04515B0758AC}"/>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Tree>
    <p:extLst>
      <p:ext uri="{BB962C8B-B14F-4D97-AF65-F5344CB8AC3E}">
        <p14:creationId xmlns:p14="http://schemas.microsoft.com/office/powerpoint/2010/main" val="273499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D525DF-9827-47CF-9D34-B58973BCBD2F}"/>
              </a:ext>
            </a:extLst>
          </p:cNvPr>
          <p:cNvSpPr>
            <a:spLocks noGrp="1"/>
          </p:cNvSpPr>
          <p:nvPr>
            <p:ph type="title"/>
          </p:nvPr>
        </p:nvSpPr>
        <p:spPr/>
        <p:txBody>
          <a:bodyPr/>
          <a:lstStyle/>
          <a:p>
            <a:r>
              <a:rPr lang="en-US" dirty="0"/>
              <a:t>Open Source Software (Slide 2 of 2)</a:t>
            </a:r>
          </a:p>
        </p:txBody>
      </p:sp>
      <p:sp>
        <p:nvSpPr>
          <p:cNvPr id="4" name="Slide Number Placeholder 3">
            <a:extLst>
              <a:ext uri="{FF2B5EF4-FFF2-40B4-BE49-F238E27FC236}">
                <a16:creationId xmlns:a16="http://schemas.microsoft.com/office/drawing/2014/main" id="{20E538D1-1AFA-4D5F-B2E9-41C849111636}"/>
              </a:ext>
            </a:extLst>
          </p:cNvPr>
          <p:cNvSpPr>
            <a:spLocks noGrp="1"/>
          </p:cNvSpPr>
          <p:nvPr>
            <p:ph type="sldNum" sz="quarter" idx="4"/>
          </p:nvPr>
        </p:nvSpPr>
        <p:spPr/>
        <p:txBody>
          <a:bodyPr/>
          <a:lstStyle/>
          <a:p>
            <a:fld id="{2066355A-084C-D24E-9AD2-7E4FC41EA627}" type="slidenum">
              <a:rPr lang="en-US" smtClean="0"/>
              <a:pPr/>
              <a:t>4</a:t>
            </a:fld>
            <a:endParaRPr lang="en-US" dirty="0"/>
          </a:p>
        </p:txBody>
      </p:sp>
      <p:pic>
        <p:nvPicPr>
          <p:cNvPr id="7" name="Picture 6">
            <a:extLst>
              <a:ext uri="{FF2B5EF4-FFF2-40B4-BE49-F238E27FC236}">
                <a16:creationId xmlns:a16="http://schemas.microsoft.com/office/drawing/2014/main" id="{43B9E385-FA7E-45B6-939A-2F77A0A67565}"/>
              </a:ext>
            </a:extLst>
          </p:cNvPr>
          <p:cNvPicPr>
            <a:picLocks noChangeAspect="1"/>
          </p:cNvPicPr>
          <p:nvPr/>
        </p:nvPicPr>
        <p:blipFill>
          <a:blip r:embed="rId2"/>
          <a:stretch>
            <a:fillRect/>
          </a:stretch>
        </p:blipFill>
        <p:spPr>
          <a:xfrm>
            <a:off x="1586161" y="708660"/>
            <a:ext cx="5971679" cy="4010073"/>
          </a:xfrm>
          <a:prstGeom prst="rect">
            <a:avLst/>
          </a:prstGeom>
        </p:spPr>
      </p:pic>
    </p:spTree>
    <p:extLst>
      <p:ext uri="{BB962C8B-B14F-4D97-AF65-F5344CB8AC3E}">
        <p14:creationId xmlns:p14="http://schemas.microsoft.com/office/powerpoint/2010/main" val="3707051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900FB4-BD0C-A24D-B2A7-9D12A159AAF5}"/>
              </a:ext>
            </a:extLst>
          </p:cNvPr>
          <p:cNvSpPr>
            <a:spLocks noGrp="1"/>
          </p:cNvSpPr>
          <p:nvPr>
            <p:ph idx="1"/>
          </p:nvPr>
        </p:nvSpPr>
        <p:spPr/>
        <p:txBody>
          <a:bodyPr/>
          <a:lstStyle/>
          <a:p>
            <a:r>
              <a:rPr lang="en-US" b="1" dirty="0"/>
              <a:t>True or false? In Linux, </a:t>
            </a:r>
            <a:r>
              <a:rPr lang="en-US" b="1" dirty="0" err="1"/>
              <a:t>Equipment.txt</a:t>
            </a:r>
            <a:r>
              <a:rPr lang="en-US" b="1" dirty="0"/>
              <a:t> and </a:t>
            </a:r>
            <a:r>
              <a:rPr lang="en-US" b="1" dirty="0" err="1"/>
              <a:t>equipment.txt</a:t>
            </a:r>
            <a:r>
              <a:rPr lang="en-US" b="1" dirty="0"/>
              <a:t> refer to the same file.</a:t>
            </a:r>
          </a:p>
          <a:p>
            <a:endParaRPr lang="en-US" b="1" dirty="0"/>
          </a:p>
          <a:p>
            <a:r>
              <a:rPr lang="en-US" b="1" dirty="0"/>
              <a:t>ANSWER:</a:t>
            </a:r>
          </a:p>
          <a:p>
            <a:pPr lvl="1"/>
            <a:r>
              <a:rPr lang="en-US" dirty="0"/>
              <a:t>False. Linux file names are case-sensitive. These are two different files.</a:t>
            </a:r>
          </a:p>
        </p:txBody>
      </p:sp>
      <p:sp>
        <p:nvSpPr>
          <p:cNvPr id="3" name="Title 2">
            <a:extLst>
              <a:ext uri="{FF2B5EF4-FFF2-40B4-BE49-F238E27FC236}">
                <a16:creationId xmlns:a16="http://schemas.microsoft.com/office/drawing/2014/main" id="{A551940F-1D34-2941-830F-E5334F0C2B4E}"/>
              </a:ext>
            </a:extLst>
          </p:cNvPr>
          <p:cNvSpPr>
            <a:spLocks noGrp="1"/>
          </p:cNvSpPr>
          <p:nvPr>
            <p:ph type="title"/>
          </p:nvPr>
        </p:nvSpPr>
        <p:spPr/>
        <p:txBody>
          <a:bodyPr/>
          <a:lstStyle/>
          <a:p>
            <a:r>
              <a:rPr lang="en-US" dirty="0"/>
              <a:t>Activity 1-3: Discussing Shell Commands</a:t>
            </a:r>
          </a:p>
        </p:txBody>
      </p:sp>
      <p:sp>
        <p:nvSpPr>
          <p:cNvPr id="4" name="Slide Number Placeholder 3">
            <a:extLst>
              <a:ext uri="{FF2B5EF4-FFF2-40B4-BE49-F238E27FC236}">
                <a16:creationId xmlns:a16="http://schemas.microsoft.com/office/drawing/2014/main" id="{A95F2D3B-0923-7749-B256-E503B5C10EE4}"/>
              </a:ext>
            </a:extLst>
          </p:cNvPr>
          <p:cNvSpPr>
            <a:spLocks noGrp="1"/>
          </p:cNvSpPr>
          <p:nvPr>
            <p:ph type="sldNum" sz="quarter" idx="4"/>
          </p:nvPr>
        </p:nvSpPr>
        <p:spPr/>
        <p:txBody>
          <a:bodyPr/>
          <a:lstStyle/>
          <a:p>
            <a:fld id="{2066355A-084C-D24E-9AD2-7E4FC41EA627}" type="slidenum">
              <a:rPr lang="en-US" smtClean="0"/>
              <a:pPr/>
              <a:t>40</a:t>
            </a:fld>
            <a:endParaRPr lang="en-US" dirty="0"/>
          </a:p>
        </p:txBody>
      </p:sp>
    </p:spTree>
    <p:extLst>
      <p:ext uri="{BB962C8B-B14F-4D97-AF65-F5344CB8AC3E}">
        <p14:creationId xmlns:p14="http://schemas.microsoft.com/office/powerpoint/2010/main" val="186250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900FB4-BD0C-A24D-B2A7-9D12A159AAF5}"/>
              </a:ext>
            </a:extLst>
          </p:cNvPr>
          <p:cNvSpPr>
            <a:spLocks noGrp="1"/>
          </p:cNvSpPr>
          <p:nvPr>
            <p:ph idx="1"/>
          </p:nvPr>
        </p:nvSpPr>
        <p:spPr/>
        <p:txBody>
          <a:bodyPr/>
          <a:lstStyle/>
          <a:p>
            <a:r>
              <a:rPr lang="en-US" b="1" dirty="0"/>
              <a:t>Which command enables a user to log in to a system with their own credentials, and then to become the root user to perform administrative tasks?</a:t>
            </a:r>
          </a:p>
          <a:p>
            <a:endParaRPr lang="en-US" b="1" dirty="0"/>
          </a:p>
          <a:p>
            <a:r>
              <a:rPr lang="en-US" b="1" dirty="0"/>
              <a:t>ANSWER:</a:t>
            </a:r>
          </a:p>
          <a:p>
            <a:pPr lvl="1"/>
            <a:r>
              <a:rPr lang="en-US" dirty="0" err="1"/>
              <a:t>su</a:t>
            </a:r>
            <a:r>
              <a:rPr lang="en-US" dirty="0"/>
              <a:t> —The </a:t>
            </a:r>
            <a:r>
              <a:rPr lang="en-US" dirty="0" err="1"/>
              <a:t>su</a:t>
            </a:r>
            <a:r>
              <a:rPr lang="en-US" dirty="0"/>
              <a:t> command enables an authorized user to become the root user.</a:t>
            </a:r>
          </a:p>
        </p:txBody>
      </p:sp>
      <p:sp>
        <p:nvSpPr>
          <p:cNvPr id="3" name="Title 2">
            <a:extLst>
              <a:ext uri="{FF2B5EF4-FFF2-40B4-BE49-F238E27FC236}">
                <a16:creationId xmlns:a16="http://schemas.microsoft.com/office/drawing/2014/main" id="{A551940F-1D34-2941-830F-E5334F0C2B4E}"/>
              </a:ext>
            </a:extLst>
          </p:cNvPr>
          <p:cNvSpPr>
            <a:spLocks noGrp="1"/>
          </p:cNvSpPr>
          <p:nvPr>
            <p:ph type="title"/>
          </p:nvPr>
        </p:nvSpPr>
        <p:spPr/>
        <p:txBody>
          <a:bodyPr/>
          <a:lstStyle/>
          <a:p>
            <a:r>
              <a:rPr lang="en-US" dirty="0"/>
              <a:t>Activity 1-3: Discussing Shell Commands</a:t>
            </a:r>
          </a:p>
        </p:txBody>
      </p:sp>
      <p:sp>
        <p:nvSpPr>
          <p:cNvPr id="4" name="Slide Number Placeholder 3">
            <a:extLst>
              <a:ext uri="{FF2B5EF4-FFF2-40B4-BE49-F238E27FC236}">
                <a16:creationId xmlns:a16="http://schemas.microsoft.com/office/drawing/2014/main" id="{A95F2D3B-0923-7749-B256-E503B5C10EE4}"/>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Tree>
    <p:extLst>
      <p:ext uri="{BB962C8B-B14F-4D97-AF65-F5344CB8AC3E}">
        <p14:creationId xmlns:p14="http://schemas.microsoft.com/office/powerpoint/2010/main" val="3481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900FB4-BD0C-A24D-B2A7-9D12A159AAF5}"/>
              </a:ext>
            </a:extLst>
          </p:cNvPr>
          <p:cNvSpPr>
            <a:spLocks noGrp="1"/>
          </p:cNvSpPr>
          <p:nvPr>
            <p:ph idx="1"/>
          </p:nvPr>
        </p:nvSpPr>
        <p:spPr/>
        <p:txBody>
          <a:bodyPr/>
          <a:lstStyle/>
          <a:p>
            <a:r>
              <a:rPr lang="en-US" b="1" dirty="0"/>
              <a:t>A fellow administrator calls you and needs you to check the /</a:t>
            </a:r>
            <a:r>
              <a:rPr lang="en-US" b="1" dirty="0" err="1"/>
              <a:t>etc</a:t>
            </a:r>
            <a:r>
              <a:rPr lang="en-US" b="1" dirty="0"/>
              <a:t>/shadow file for a new user's entry, confirming that it indeed exists. How would you look at the contents of the /</a:t>
            </a:r>
            <a:r>
              <a:rPr lang="en-US" b="1" dirty="0" err="1"/>
              <a:t>etc</a:t>
            </a:r>
            <a:r>
              <a:rPr lang="en-US" b="1" dirty="0"/>
              <a:t>/shadow file without the possibility of changing the file?</a:t>
            </a:r>
          </a:p>
          <a:p>
            <a:endParaRPr lang="en-US" b="1" dirty="0"/>
          </a:p>
          <a:p>
            <a:r>
              <a:rPr lang="en-US" b="1" dirty="0"/>
              <a:t>ANSWER:</a:t>
            </a:r>
          </a:p>
          <a:p>
            <a:pPr lvl="1"/>
            <a:r>
              <a:rPr lang="en-US" dirty="0"/>
              <a:t>1) </a:t>
            </a:r>
            <a:r>
              <a:rPr lang="en-US" dirty="0" err="1"/>
              <a:t>su</a:t>
            </a:r>
            <a:r>
              <a:rPr lang="en-US" dirty="0"/>
              <a:t> – 2) cat /</a:t>
            </a:r>
            <a:r>
              <a:rPr lang="en-US" dirty="0" err="1"/>
              <a:t>etc</a:t>
            </a:r>
            <a:r>
              <a:rPr lang="en-US" dirty="0"/>
              <a:t>/shadow —You first have to become the root user because the /</a:t>
            </a:r>
            <a:r>
              <a:rPr lang="en-US" dirty="0" err="1"/>
              <a:t>etc</a:t>
            </a:r>
            <a:r>
              <a:rPr lang="en-US" dirty="0"/>
              <a:t>/shadow file can only be read as root. To look at the file without the possibility of altering its contents, use the cat command to list its contents to the screen.</a:t>
            </a:r>
          </a:p>
          <a:p>
            <a:endParaRPr lang="en-US" dirty="0"/>
          </a:p>
        </p:txBody>
      </p:sp>
      <p:sp>
        <p:nvSpPr>
          <p:cNvPr id="3" name="Title 2">
            <a:extLst>
              <a:ext uri="{FF2B5EF4-FFF2-40B4-BE49-F238E27FC236}">
                <a16:creationId xmlns:a16="http://schemas.microsoft.com/office/drawing/2014/main" id="{A551940F-1D34-2941-830F-E5334F0C2B4E}"/>
              </a:ext>
            </a:extLst>
          </p:cNvPr>
          <p:cNvSpPr>
            <a:spLocks noGrp="1"/>
          </p:cNvSpPr>
          <p:nvPr>
            <p:ph type="title"/>
          </p:nvPr>
        </p:nvSpPr>
        <p:spPr/>
        <p:txBody>
          <a:bodyPr/>
          <a:lstStyle/>
          <a:p>
            <a:r>
              <a:rPr lang="en-US" dirty="0"/>
              <a:t>Activity 1-3: Discussing Shell Commands</a:t>
            </a:r>
          </a:p>
        </p:txBody>
      </p:sp>
      <p:sp>
        <p:nvSpPr>
          <p:cNvPr id="4" name="Slide Number Placeholder 3">
            <a:extLst>
              <a:ext uri="{FF2B5EF4-FFF2-40B4-BE49-F238E27FC236}">
                <a16:creationId xmlns:a16="http://schemas.microsoft.com/office/drawing/2014/main" id="{A95F2D3B-0923-7749-B256-E503B5C10EE4}"/>
              </a:ext>
            </a:extLst>
          </p:cNvPr>
          <p:cNvSpPr>
            <a:spLocks noGrp="1"/>
          </p:cNvSpPr>
          <p:nvPr>
            <p:ph type="sldNum" sz="quarter" idx="4"/>
          </p:nvPr>
        </p:nvSpPr>
        <p:spPr/>
        <p:txBody>
          <a:bodyPr/>
          <a:lstStyle/>
          <a:p>
            <a:fld id="{2066355A-084C-D24E-9AD2-7E4FC41EA627}" type="slidenum">
              <a:rPr lang="en-US" smtClean="0"/>
              <a:pPr/>
              <a:t>42</a:t>
            </a:fld>
            <a:endParaRPr lang="en-US" dirty="0"/>
          </a:p>
        </p:txBody>
      </p:sp>
    </p:spTree>
    <p:extLst>
      <p:ext uri="{BB962C8B-B14F-4D97-AF65-F5344CB8AC3E}">
        <p14:creationId xmlns:p14="http://schemas.microsoft.com/office/powerpoint/2010/main" val="387422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900FB4-BD0C-A24D-B2A7-9D12A159AAF5}"/>
              </a:ext>
            </a:extLst>
          </p:cNvPr>
          <p:cNvSpPr>
            <a:spLocks noGrp="1"/>
          </p:cNvSpPr>
          <p:nvPr>
            <p:ph idx="1"/>
          </p:nvPr>
        </p:nvSpPr>
        <p:spPr/>
        <p:txBody>
          <a:bodyPr/>
          <a:lstStyle/>
          <a:p>
            <a:r>
              <a:rPr lang="en-US" b="1" dirty="0"/>
              <a:t>You need to quickly create an empty file (</a:t>
            </a:r>
            <a:r>
              <a:rPr lang="en-US" b="1" dirty="0" err="1"/>
              <a:t>log.txt</a:t>
            </a:r>
            <a:r>
              <a:rPr lang="en-US" b="1" dirty="0"/>
              <a:t>) so that an application can copy data into it. Which command can you use to create the file?</a:t>
            </a:r>
          </a:p>
          <a:p>
            <a:endParaRPr lang="en-US" b="1" dirty="0"/>
          </a:p>
          <a:p>
            <a:r>
              <a:rPr lang="en-US" b="1" dirty="0"/>
              <a:t>ANSWER:</a:t>
            </a:r>
          </a:p>
          <a:p>
            <a:pPr lvl="1"/>
            <a:r>
              <a:rPr lang="en-US" dirty="0"/>
              <a:t>touch </a:t>
            </a:r>
            <a:r>
              <a:rPr lang="en-US" dirty="0" err="1"/>
              <a:t>log.txt</a:t>
            </a:r>
            <a:endParaRPr lang="en-US" dirty="0"/>
          </a:p>
        </p:txBody>
      </p:sp>
      <p:sp>
        <p:nvSpPr>
          <p:cNvPr id="3" name="Title 2">
            <a:extLst>
              <a:ext uri="{FF2B5EF4-FFF2-40B4-BE49-F238E27FC236}">
                <a16:creationId xmlns:a16="http://schemas.microsoft.com/office/drawing/2014/main" id="{A551940F-1D34-2941-830F-E5334F0C2B4E}"/>
              </a:ext>
            </a:extLst>
          </p:cNvPr>
          <p:cNvSpPr>
            <a:spLocks noGrp="1"/>
          </p:cNvSpPr>
          <p:nvPr>
            <p:ph type="title"/>
          </p:nvPr>
        </p:nvSpPr>
        <p:spPr/>
        <p:txBody>
          <a:bodyPr/>
          <a:lstStyle/>
          <a:p>
            <a:r>
              <a:rPr lang="en-US" dirty="0"/>
              <a:t>Activity 1-3: Discussing Shell Commands</a:t>
            </a:r>
          </a:p>
        </p:txBody>
      </p:sp>
      <p:sp>
        <p:nvSpPr>
          <p:cNvPr id="4" name="Slide Number Placeholder 3">
            <a:extLst>
              <a:ext uri="{FF2B5EF4-FFF2-40B4-BE49-F238E27FC236}">
                <a16:creationId xmlns:a16="http://schemas.microsoft.com/office/drawing/2014/main" id="{A95F2D3B-0923-7749-B256-E503B5C10EE4}"/>
              </a:ext>
            </a:extLst>
          </p:cNvPr>
          <p:cNvSpPr>
            <a:spLocks noGrp="1"/>
          </p:cNvSpPr>
          <p:nvPr>
            <p:ph type="sldNum" sz="quarter" idx="4"/>
          </p:nvPr>
        </p:nvSpPr>
        <p:spPr/>
        <p:txBody>
          <a:bodyPr/>
          <a:lstStyle/>
          <a:p>
            <a:fld id="{2066355A-084C-D24E-9AD2-7E4FC41EA627}" type="slidenum">
              <a:rPr lang="en-US" smtClean="0"/>
              <a:pPr/>
              <a:t>43</a:t>
            </a:fld>
            <a:endParaRPr lang="en-US" dirty="0"/>
          </a:p>
        </p:txBody>
      </p:sp>
    </p:spTree>
    <p:extLst>
      <p:ext uri="{BB962C8B-B14F-4D97-AF65-F5344CB8AC3E}">
        <p14:creationId xmlns:p14="http://schemas.microsoft.com/office/powerpoint/2010/main" val="255735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900FB4-BD0C-A24D-B2A7-9D12A159AAF5}"/>
              </a:ext>
            </a:extLst>
          </p:cNvPr>
          <p:cNvSpPr>
            <a:spLocks noGrp="1"/>
          </p:cNvSpPr>
          <p:nvPr>
            <p:ph idx="1"/>
          </p:nvPr>
        </p:nvSpPr>
        <p:spPr/>
        <p:txBody>
          <a:bodyPr/>
          <a:lstStyle/>
          <a:p>
            <a:r>
              <a:rPr lang="en-US" b="1" dirty="0"/>
              <a:t>You recall that a few days ago, you ran a command that helped you find a filtered list of files on the file system. You don't remember the command's somewhat complex syntax. How can you reproduce the command without searching the Internet for the correct syntax again?</a:t>
            </a:r>
          </a:p>
          <a:p>
            <a:endParaRPr lang="en-US" b="1" dirty="0"/>
          </a:p>
          <a:p>
            <a:r>
              <a:rPr lang="en-US" b="1" dirty="0"/>
              <a:t>ANSWER:</a:t>
            </a:r>
          </a:p>
          <a:p>
            <a:pPr lvl="1"/>
            <a:r>
              <a:rPr lang="en-US" dirty="0"/>
              <a:t>Use the Up Arrow key until you find it and then press Enter to execute it. The Up Arrow key scrolls back, one command at a time, through your command history.</a:t>
            </a:r>
          </a:p>
        </p:txBody>
      </p:sp>
      <p:sp>
        <p:nvSpPr>
          <p:cNvPr id="3" name="Title 2">
            <a:extLst>
              <a:ext uri="{FF2B5EF4-FFF2-40B4-BE49-F238E27FC236}">
                <a16:creationId xmlns:a16="http://schemas.microsoft.com/office/drawing/2014/main" id="{A551940F-1D34-2941-830F-E5334F0C2B4E}"/>
              </a:ext>
            </a:extLst>
          </p:cNvPr>
          <p:cNvSpPr>
            <a:spLocks noGrp="1"/>
          </p:cNvSpPr>
          <p:nvPr>
            <p:ph type="title"/>
          </p:nvPr>
        </p:nvSpPr>
        <p:spPr/>
        <p:txBody>
          <a:bodyPr/>
          <a:lstStyle/>
          <a:p>
            <a:r>
              <a:rPr lang="en-US" dirty="0"/>
              <a:t>Activity 1-3: Discussing Shell Commands</a:t>
            </a:r>
          </a:p>
        </p:txBody>
      </p:sp>
      <p:sp>
        <p:nvSpPr>
          <p:cNvPr id="4" name="Slide Number Placeholder 3">
            <a:extLst>
              <a:ext uri="{FF2B5EF4-FFF2-40B4-BE49-F238E27FC236}">
                <a16:creationId xmlns:a16="http://schemas.microsoft.com/office/drawing/2014/main" id="{A95F2D3B-0923-7749-B256-E503B5C10EE4}"/>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Tree>
    <p:extLst>
      <p:ext uri="{BB962C8B-B14F-4D97-AF65-F5344CB8AC3E}">
        <p14:creationId xmlns:p14="http://schemas.microsoft.com/office/powerpoint/2010/main" val="90077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5B582CD-AB90-4005-8088-8F21D104CE07}"/>
              </a:ext>
            </a:extLst>
          </p:cNvPr>
          <p:cNvSpPr>
            <a:spLocks noGrp="1"/>
          </p:cNvSpPr>
          <p:nvPr>
            <p:ph idx="1"/>
          </p:nvPr>
        </p:nvSpPr>
        <p:spPr/>
        <p:txBody>
          <a:bodyPr/>
          <a:lstStyle/>
          <a:p>
            <a:r>
              <a:rPr lang="en-US" dirty="0"/>
              <a:t>CTO is considering switching servers to Linux.</a:t>
            </a:r>
          </a:p>
          <a:p>
            <a:r>
              <a:rPr lang="en-US" dirty="0"/>
              <a:t>He wants you to become familiar with using Linux.</a:t>
            </a:r>
          </a:p>
          <a:p>
            <a:r>
              <a:rPr lang="en-US" dirty="0"/>
              <a:t>You'll boot up a test machine and try it out.</a:t>
            </a:r>
          </a:p>
          <a:p>
            <a:r>
              <a:rPr lang="en-US" dirty="0"/>
              <a:t>You'll start by entering basic commands at the Bash shell.</a:t>
            </a:r>
          </a:p>
        </p:txBody>
      </p:sp>
      <p:sp>
        <p:nvSpPr>
          <p:cNvPr id="2" name="Title 1">
            <a:extLst>
              <a:ext uri="{FF2B5EF4-FFF2-40B4-BE49-F238E27FC236}">
                <a16:creationId xmlns:a16="http://schemas.microsoft.com/office/drawing/2014/main" id="{5103EC4E-4BD8-4F17-BDA1-2EAA278B306C}"/>
              </a:ext>
            </a:extLst>
          </p:cNvPr>
          <p:cNvSpPr>
            <a:spLocks noGrp="1"/>
          </p:cNvSpPr>
          <p:nvPr>
            <p:ph type="title"/>
          </p:nvPr>
        </p:nvSpPr>
        <p:spPr/>
        <p:txBody>
          <a:bodyPr/>
          <a:lstStyle/>
          <a:p>
            <a:r>
              <a:rPr lang="en-US" dirty="0"/>
              <a:t>Activity: Entering Shell Commands</a:t>
            </a:r>
          </a:p>
        </p:txBody>
      </p:sp>
      <p:sp>
        <p:nvSpPr>
          <p:cNvPr id="3" name="Slide Number Placeholder 2">
            <a:extLst>
              <a:ext uri="{FF2B5EF4-FFF2-40B4-BE49-F238E27FC236}">
                <a16:creationId xmlns:a16="http://schemas.microsoft.com/office/drawing/2014/main" id="{7A4DD8AF-43ED-4AA4-AF54-203687B59781}"/>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Tree>
    <p:extLst>
      <p:ext uri="{BB962C8B-B14F-4D97-AF65-F5344CB8AC3E}">
        <p14:creationId xmlns:p14="http://schemas.microsoft.com/office/powerpoint/2010/main" val="2278071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E44E-A319-0C46-86B4-A50C17AB73B2}"/>
              </a:ext>
            </a:extLst>
          </p:cNvPr>
          <p:cNvSpPr>
            <a:spLocks noGrp="1"/>
          </p:cNvSpPr>
          <p:nvPr>
            <p:ph type="title"/>
          </p:nvPr>
        </p:nvSpPr>
        <p:spPr/>
        <p:txBody>
          <a:bodyPr/>
          <a:lstStyle/>
          <a:p>
            <a:r>
              <a:rPr lang="en-US" dirty="0"/>
              <a:t>Topic C: Get Help with Linux</a:t>
            </a:r>
          </a:p>
        </p:txBody>
      </p:sp>
      <p:sp>
        <p:nvSpPr>
          <p:cNvPr id="3" name="Slide Number Placeholder 2">
            <a:extLst>
              <a:ext uri="{FF2B5EF4-FFF2-40B4-BE49-F238E27FC236}">
                <a16:creationId xmlns:a16="http://schemas.microsoft.com/office/drawing/2014/main" id="{DE2141CE-DC61-1343-A203-E3D8A839C639}"/>
              </a:ext>
            </a:extLst>
          </p:cNvPr>
          <p:cNvSpPr>
            <a:spLocks noGrp="1"/>
          </p:cNvSpPr>
          <p:nvPr>
            <p:ph type="sldNum" sz="quarter" idx="4"/>
          </p:nvPr>
        </p:nvSpPr>
        <p:spPr/>
        <p:txBody>
          <a:bodyPr/>
          <a:lstStyle/>
          <a:p>
            <a:fld id="{2066355A-084C-D24E-9AD2-7E4FC41EA627}" type="slidenum">
              <a:rPr lang="en-US" smtClean="0"/>
              <a:pPr/>
              <a:t>46</a:t>
            </a:fld>
            <a:endParaRPr lang="en-US" dirty="0"/>
          </a:p>
        </p:txBody>
      </p:sp>
      <p:sp>
        <p:nvSpPr>
          <p:cNvPr id="4" name="Content Placeholder 3">
            <a:extLst>
              <a:ext uri="{FF2B5EF4-FFF2-40B4-BE49-F238E27FC236}">
                <a16:creationId xmlns:a16="http://schemas.microsoft.com/office/drawing/2014/main" id="{0667E02B-DE1A-1349-BA7E-46B12D96D13F}"/>
              </a:ext>
            </a:extLst>
          </p:cNvPr>
          <p:cNvSpPr>
            <a:spLocks noGrp="1"/>
          </p:cNvSpPr>
          <p:nvPr>
            <p:ph idx="1"/>
          </p:nvPr>
        </p:nvSpPr>
        <p:spPr>
          <a:xfrm>
            <a:off x="1020032" y="708661"/>
            <a:ext cx="7782043" cy="3593834"/>
          </a:xfrm>
        </p:spPr>
        <p:txBody>
          <a:bodyPr/>
          <a:lstStyle/>
          <a:p>
            <a:pPr marL="0" indent="0">
              <a:buNone/>
            </a:pPr>
            <a:r>
              <a:rPr lang="en-US" dirty="0"/>
              <a:t>Exam Objectives:</a:t>
            </a:r>
          </a:p>
          <a:p>
            <a:r>
              <a:rPr lang="en-US" dirty="0"/>
              <a:t>This topic does not cover specific exam syllabus objectives or content examples.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7262" y="70866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78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7C7466-D0C1-4F37-B406-05A893FD929A}"/>
              </a:ext>
            </a:extLst>
          </p:cNvPr>
          <p:cNvSpPr>
            <a:spLocks noGrp="1"/>
          </p:cNvSpPr>
          <p:nvPr>
            <p:ph type="title"/>
          </p:nvPr>
        </p:nvSpPr>
        <p:spPr/>
        <p:txBody>
          <a:bodyPr/>
          <a:lstStyle/>
          <a:p>
            <a:r>
              <a:rPr lang="en-US" dirty="0"/>
              <a:t>Linux Documentation</a:t>
            </a:r>
          </a:p>
        </p:txBody>
      </p:sp>
      <p:sp>
        <p:nvSpPr>
          <p:cNvPr id="4" name="Slide Number Placeholder 3">
            <a:extLst>
              <a:ext uri="{FF2B5EF4-FFF2-40B4-BE49-F238E27FC236}">
                <a16:creationId xmlns:a16="http://schemas.microsoft.com/office/drawing/2014/main" id="{8C51FCA5-781F-438F-8105-8B5CD947B195}"/>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
        <p:nvSpPr>
          <p:cNvPr id="9" name="Content Placeholder 8">
            <a:extLst>
              <a:ext uri="{FF2B5EF4-FFF2-40B4-BE49-F238E27FC236}">
                <a16:creationId xmlns:a16="http://schemas.microsoft.com/office/drawing/2014/main" id="{FB696DB3-3822-4EE6-97AB-0D80B051F78F}"/>
              </a:ext>
            </a:extLst>
          </p:cNvPr>
          <p:cNvSpPr>
            <a:spLocks noGrp="1"/>
          </p:cNvSpPr>
          <p:nvPr>
            <p:ph idx="1"/>
          </p:nvPr>
        </p:nvSpPr>
        <p:spPr/>
        <p:txBody>
          <a:bodyPr/>
          <a:lstStyle/>
          <a:p>
            <a:r>
              <a:rPr lang="en-US" sz="1400" dirty="0"/>
              <a:t>Documentation is a necessity.</a:t>
            </a:r>
          </a:p>
          <a:p>
            <a:r>
              <a:rPr lang="en-US" sz="1400" dirty="0"/>
              <a:t>Helps users perform activities and resolve issues.</a:t>
            </a:r>
          </a:p>
          <a:p>
            <a:pPr lvl="1"/>
            <a:r>
              <a:rPr lang="en-US" sz="1200" dirty="0"/>
              <a:t>Any job role or experience level.</a:t>
            </a:r>
          </a:p>
          <a:p>
            <a:r>
              <a:rPr lang="en-US" sz="1400" dirty="0"/>
              <a:t>No official comprehensive source of Linux documentation.</a:t>
            </a:r>
          </a:p>
          <a:p>
            <a:r>
              <a:rPr lang="en-US" sz="1400" dirty="0"/>
              <a:t>Spread across multiple sources in multiple forms.</a:t>
            </a:r>
          </a:p>
          <a:p>
            <a:r>
              <a:rPr lang="en-US" sz="1400" dirty="0"/>
              <a:t>Example sources:</a:t>
            </a:r>
          </a:p>
          <a:p>
            <a:pPr lvl="1"/>
            <a:r>
              <a:rPr lang="en-US" sz="1200" dirty="0"/>
              <a:t>Manual pages</a:t>
            </a:r>
          </a:p>
          <a:p>
            <a:pPr lvl="1"/>
            <a:r>
              <a:rPr lang="en-US" sz="1200" dirty="0"/>
              <a:t>Built-in help commands</a:t>
            </a:r>
          </a:p>
          <a:p>
            <a:pPr lvl="1"/>
            <a:r>
              <a:rPr lang="en-US" sz="1200" dirty="0"/>
              <a:t>Online documentation projects</a:t>
            </a:r>
          </a:p>
          <a:p>
            <a:pPr lvl="1"/>
            <a:r>
              <a:rPr lang="en-US" sz="1200" dirty="0"/>
              <a:t>Usenet newsgroups</a:t>
            </a:r>
          </a:p>
          <a:p>
            <a:pPr lvl="1"/>
            <a:r>
              <a:rPr lang="en-US" sz="1200" dirty="0"/>
              <a:t>Internet mailing lists</a:t>
            </a:r>
          </a:p>
          <a:p>
            <a:pPr lvl="1"/>
            <a:r>
              <a:rPr lang="en-US" sz="1200" dirty="0"/>
              <a:t>Q&amp;A websites</a:t>
            </a:r>
          </a:p>
          <a:p>
            <a:pPr lvl="1"/>
            <a:r>
              <a:rPr lang="en-US" sz="1200" dirty="0"/>
              <a:t>Forums/social media</a:t>
            </a:r>
          </a:p>
          <a:p>
            <a:pPr lvl="1"/>
            <a:r>
              <a:rPr lang="en-US" sz="1200" dirty="0"/>
              <a:t>Books/other print resources</a:t>
            </a:r>
          </a:p>
        </p:txBody>
      </p:sp>
    </p:spTree>
    <p:extLst>
      <p:ext uri="{BB962C8B-B14F-4D97-AF65-F5344CB8AC3E}">
        <p14:creationId xmlns:p14="http://schemas.microsoft.com/office/powerpoint/2010/main" val="253412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7C7466-D0C1-4F37-B406-05A893FD929A}"/>
              </a:ext>
            </a:extLst>
          </p:cNvPr>
          <p:cNvSpPr>
            <a:spLocks noGrp="1"/>
          </p:cNvSpPr>
          <p:nvPr>
            <p:ph type="title"/>
          </p:nvPr>
        </p:nvSpPr>
        <p:spPr/>
        <p:txBody>
          <a:bodyPr/>
          <a:lstStyle/>
          <a:p>
            <a:r>
              <a:rPr lang="en-US" dirty="0"/>
              <a:t>Manual Pages (Slide 1 of 2)</a:t>
            </a:r>
          </a:p>
        </p:txBody>
      </p:sp>
      <p:sp>
        <p:nvSpPr>
          <p:cNvPr id="3" name="Text Placeholder 2">
            <a:extLst>
              <a:ext uri="{FF2B5EF4-FFF2-40B4-BE49-F238E27FC236}">
                <a16:creationId xmlns:a16="http://schemas.microsoft.com/office/drawing/2014/main" id="{E407F84E-C59E-41B4-BBBA-E8756ACE8FEF}"/>
              </a:ext>
            </a:extLst>
          </p:cNvPr>
          <p:cNvSpPr>
            <a:spLocks noGrp="1"/>
          </p:cNvSpPr>
          <p:nvPr>
            <p:ph type="body" sz="quarter" idx="13"/>
          </p:nvPr>
        </p:nvSpPr>
        <p:spPr/>
        <p:txBody>
          <a:bodyPr/>
          <a:lstStyle/>
          <a:p>
            <a:r>
              <a:rPr lang="en-US" dirty="0"/>
              <a:t>The complete documentation for specific Linux commands.</a:t>
            </a:r>
          </a:p>
        </p:txBody>
      </p:sp>
      <p:sp>
        <p:nvSpPr>
          <p:cNvPr id="4" name="Slide Number Placeholder 3">
            <a:extLst>
              <a:ext uri="{FF2B5EF4-FFF2-40B4-BE49-F238E27FC236}">
                <a16:creationId xmlns:a16="http://schemas.microsoft.com/office/drawing/2014/main" id="{8C51FCA5-781F-438F-8105-8B5CD947B195}"/>
              </a:ext>
            </a:extLst>
          </p:cNvPr>
          <p:cNvSpPr>
            <a:spLocks noGrp="1"/>
          </p:cNvSpPr>
          <p:nvPr>
            <p:ph type="sldNum" sz="quarter" idx="4"/>
          </p:nvPr>
        </p:nvSpPr>
        <p:spPr/>
        <p:txBody>
          <a:bodyPr/>
          <a:lstStyle/>
          <a:p>
            <a:fld id="{2066355A-084C-D24E-9AD2-7E4FC41EA627}" type="slidenum">
              <a:rPr lang="en-US" smtClean="0"/>
              <a:pPr/>
              <a:t>48</a:t>
            </a:fld>
            <a:endParaRPr lang="en-US" dirty="0"/>
          </a:p>
        </p:txBody>
      </p:sp>
      <p:sp>
        <p:nvSpPr>
          <p:cNvPr id="2" name="Content Placeholder 1">
            <a:extLst>
              <a:ext uri="{FF2B5EF4-FFF2-40B4-BE49-F238E27FC236}">
                <a16:creationId xmlns:a16="http://schemas.microsoft.com/office/drawing/2014/main" id="{04F65B16-CA23-46C7-B49B-90592EBC8ABD}"/>
              </a:ext>
            </a:extLst>
          </p:cNvPr>
          <p:cNvSpPr>
            <a:spLocks noGrp="1"/>
          </p:cNvSpPr>
          <p:nvPr>
            <p:ph idx="1"/>
          </p:nvPr>
        </p:nvSpPr>
        <p:spPr/>
        <p:txBody>
          <a:bodyPr/>
          <a:lstStyle/>
          <a:p>
            <a:r>
              <a:rPr lang="en-US" sz="1600" dirty="0"/>
              <a:t>Available on Linux systems by default.</a:t>
            </a:r>
          </a:p>
          <a:p>
            <a:r>
              <a:rPr lang="en-US" sz="1600" dirty="0"/>
              <a:t>Use the </a:t>
            </a:r>
            <a:r>
              <a:rPr lang="en-US" sz="1600" dirty="0">
                <a:latin typeface="Cutive Mono" panose="020B0604020202020204" charset="0"/>
                <a:ea typeface="Roboto Mono" panose="020B0604020202020204" charset="0"/>
                <a:cs typeface="Courier New" panose="02070309020205020404" pitchFamily="49" charset="0"/>
              </a:rPr>
              <a:t>man</a:t>
            </a:r>
            <a:r>
              <a:rPr lang="en-US" sz="1600" dirty="0"/>
              <a:t> command to display pages.</a:t>
            </a:r>
          </a:p>
          <a:p>
            <a:r>
              <a:rPr lang="en-US" sz="1600" dirty="0"/>
              <a:t>Include information such as:</a:t>
            </a:r>
          </a:p>
          <a:p>
            <a:pPr lvl="1"/>
            <a:r>
              <a:rPr lang="en-US" sz="1400" dirty="0"/>
              <a:t>Syntax</a:t>
            </a:r>
          </a:p>
          <a:p>
            <a:pPr lvl="1"/>
            <a:r>
              <a:rPr lang="en-US" sz="1400" dirty="0"/>
              <a:t>Description</a:t>
            </a:r>
          </a:p>
          <a:p>
            <a:pPr lvl="1"/>
            <a:r>
              <a:rPr lang="en-US" sz="1400" dirty="0"/>
              <a:t>Options</a:t>
            </a:r>
          </a:p>
          <a:p>
            <a:pPr lvl="1"/>
            <a:r>
              <a:rPr lang="en-US" sz="1400" dirty="0"/>
              <a:t>Example usage</a:t>
            </a:r>
          </a:p>
          <a:p>
            <a:pPr lvl="1"/>
            <a:r>
              <a:rPr lang="en-US" sz="1400" dirty="0"/>
              <a:t>Related commands</a:t>
            </a:r>
          </a:p>
          <a:p>
            <a:r>
              <a:rPr lang="en-US" sz="1600" dirty="0"/>
              <a:t>Most immediate source of help for commands.</a:t>
            </a:r>
          </a:p>
          <a:p>
            <a:r>
              <a:rPr lang="en-US" sz="1600" dirty="0"/>
              <a:t>Useful when you have no Internet access.</a:t>
            </a:r>
          </a:p>
          <a:p>
            <a:r>
              <a:rPr lang="en-US" sz="1600" dirty="0"/>
              <a:t>Can be difficult to parse for new users.</a:t>
            </a:r>
          </a:p>
        </p:txBody>
      </p:sp>
    </p:spTree>
    <p:extLst>
      <p:ext uri="{BB962C8B-B14F-4D97-AF65-F5344CB8AC3E}">
        <p14:creationId xmlns:p14="http://schemas.microsoft.com/office/powerpoint/2010/main" val="4232021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084DFD-F138-44DA-8713-0824E2EE334C}"/>
              </a:ext>
            </a:extLst>
          </p:cNvPr>
          <p:cNvSpPr>
            <a:spLocks noGrp="1"/>
          </p:cNvSpPr>
          <p:nvPr>
            <p:ph type="title"/>
          </p:nvPr>
        </p:nvSpPr>
        <p:spPr/>
        <p:txBody>
          <a:bodyPr/>
          <a:lstStyle/>
          <a:p>
            <a:r>
              <a:rPr lang="en-US" dirty="0"/>
              <a:t>Manual Pages (Slide 2 of 2)</a:t>
            </a:r>
          </a:p>
        </p:txBody>
      </p:sp>
      <p:sp>
        <p:nvSpPr>
          <p:cNvPr id="3" name="Slide Number Placeholder 2">
            <a:extLst>
              <a:ext uri="{FF2B5EF4-FFF2-40B4-BE49-F238E27FC236}">
                <a16:creationId xmlns:a16="http://schemas.microsoft.com/office/drawing/2014/main" id="{4FE976A5-53E3-49C7-B0EA-007DB079C573}"/>
              </a:ext>
            </a:extLst>
          </p:cNvPr>
          <p:cNvSpPr>
            <a:spLocks noGrp="1"/>
          </p:cNvSpPr>
          <p:nvPr>
            <p:ph type="sldNum" sz="quarter" idx="4"/>
          </p:nvPr>
        </p:nvSpPr>
        <p:spPr/>
        <p:txBody>
          <a:bodyPr/>
          <a:lstStyle/>
          <a:p>
            <a:fld id="{2066355A-084C-D24E-9AD2-7E4FC41EA627}" type="slidenum">
              <a:rPr lang="en-US" smtClean="0"/>
              <a:pPr/>
              <a:t>49</a:t>
            </a:fld>
            <a:endParaRPr lang="en-US" dirty="0"/>
          </a:p>
        </p:txBody>
      </p:sp>
      <p:pic>
        <p:nvPicPr>
          <p:cNvPr id="7" name="Picture 6">
            <a:extLst>
              <a:ext uri="{FF2B5EF4-FFF2-40B4-BE49-F238E27FC236}">
                <a16:creationId xmlns:a16="http://schemas.microsoft.com/office/drawing/2014/main" id="{3D9F393F-9A53-4EE5-971F-C20A6D460D23}"/>
              </a:ext>
            </a:extLst>
          </p:cNvPr>
          <p:cNvPicPr>
            <a:picLocks noChangeAspect="1"/>
          </p:cNvPicPr>
          <p:nvPr/>
        </p:nvPicPr>
        <p:blipFill>
          <a:blip r:embed="rId2"/>
          <a:stretch>
            <a:fillRect/>
          </a:stretch>
        </p:blipFill>
        <p:spPr>
          <a:xfrm>
            <a:off x="983167" y="708660"/>
            <a:ext cx="7177667" cy="3958593"/>
          </a:xfrm>
          <a:prstGeom prst="rect">
            <a:avLst/>
          </a:prstGeom>
        </p:spPr>
      </p:pic>
    </p:spTree>
    <p:extLst>
      <p:ext uri="{BB962C8B-B14F-4D97-AF65-F5344CB8AC3E}">
        <p14:creationId xmlns:p14="http://schemas.microsoft.com/office/powerpoint/2010/main" val="110426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84993-F38D-4758-AE31-80B4185BBF73}"/>
              </a:ext>
            </a:extLst>
          </p:cNvPr>
          <p:cNvSpPr>
            <a:spLocks noGrp="1"/>
          </p:cNvSpPr>
          <p:nvPr>
            <p:ph type="title"/>
          </p:nvPr>
        </p:nvSpPr>
        <p:spPr/>
        <p:txBody>
          <a:bodyPr/>
          <a:lstStyle/>
          <a:p>
            <a:r>
              <a:rPr lang="en-US" dirty="0"/>
              <a:t>Free Software vs. Open Source Software (Slide 1 of 2)</a:t>
            </a:r>
          </a:p>
        </p:txBody>
      </p:sp>
      <p:sp>
        <p:nvSpPr>
          <p:cNvPr id="3" name="Slide Number Placeholder 2">
            <a:extLst>
              <a:ext uri="{FF2B5EF4-FFF2-40B4-BE49-F238E27FC236}">
                <a16:creationId xmlns:a16="http://schemas.microsoft.com/office/drawing/2014/main" id="{C7BDA51D-DAD8-436D-BDAD-7039E797FB95}"/>
              </a:ext>
            </a:extLst>
          </p:cNvPr>
          <p:cNvSpPr>
            <a:spLocks noGrp="1"/>
          </p:cNvSpPr>
          <p:nvPr>
            <p:ph type="sldNum" sz="quarter" idx="4"/>
          </p:nvPr>
        </p:nvSpPr>
        <p:spPr/>
        <p:txBody>
          <a:bodyPr/>
          <a:lstStyle/>
          <a:p>
            <a:fld id="{2066355A-084C-D24E-9AD2-7E4FC41EA627}" type="slidenum">
              <a:rPr lang="en-US" smtClean="0"/>
              <a:pPr/>
              <a:t>5</a:t>
            </a:fld>
            <a:endParaRPr lang="en-US" dirty="0"/>
          </a:p>
        </p:txBody>
      </p:sp>
      <p:sp>
        <p:nvSpPr>
          <p:cNvPr id="4" name="Content Placeholder 3">
            <a:extLst>
              <a:ext uri="{FF2B5EF4-FFF2-40B4-BE49-F238E27FC236}">
                <a16:creationId xmlns:a16="http://schemas.microsoft.com/office/drawing/2014/main" id="{2DC35CC4-FC42-45F0-B789-D2FFA7ED615A}"/>
              </a:ext>
            </a:extLst>
          </p:cNvPr>
          <p:cNvSpPr>
            <a:spLocks noGrp="1"/>
          </p:cNvSpPr>
          <p:nvPr>
            <p:ph idx="1"/>
          </p:nvPr>
        </p:nvSpPr>
        <p:spPr/>
        <p:txBody>
          <a:bodyPr/>
          <a:lstStyle/>
          <a:p>
            <a:r>
              <a:rPr lang="en-US" sz="1600" dirty="0"/>
              <a:t>Free software often conflated with OSS.</a:t>
            </a:r>
          </a:p>
          <a:p>
            <a:pPr lvl="1"/>
            <a:r>
              <a:rPr lang="en-US" sz="1400" dirty="0"/>
              <a:t>Very similar with a lot of overlap.</a:t>
            </a:r>
          </a:p>
          <a:p>
            <a:r>
              <a:rPr lang="en-US" sz="1600" dirty="0"/>
              <a:t>Some draw a distinction.</a:t>
            </a:r>
          </a:p>
          <a:p>
            <a:r>
              <a:rPr lang="en-US" sz="1600" dirty="0"/>
              <a:t>According to Richard Stallman:</a:t>
            </a:r>
          </a:p>
          <a:p>
            <a:pPr lvl="1"/>
            <a:r>
              <a:rPr lang="en-US" sz="1400" dirty="0"/>
              <a:t>"Open source is a development methodology; free software is a social movement."</a:t>
            </a:r>
          </a:p>
          <a:p>
            <a:pPr lvl="1"/>
            <a:r>
              <a:rPr lang="en-US" sz="1400" dirty="0"/>
              <a:t>OSS focuses on collaborative development.</a:t>
            </a:r>
          </a:p>
          <a:p>
            <a:pPr lvl="1"/>
            <a:r>
              <a:rPr lang="en-US" sz="1400" dirty="0"/>
              <a:t>Free software focuses on user rights.</a:t>
            </a:r>
          </a:p>
          <a:p>
            <a:pPr lvl="1"/>
            <a:r>
              <a:rPr lang="en-US" sz="1400" dirty="0"/>
              <a:t>"Free" as in freedom, not a lack of cost.</a:t>
            </a:r>
          </a:p>
          <a:p>
            <a:r>
              <a:rPr lang="en-US" sz="1600" dirty="0"/>
              <a:t>Free and open source software (FOSS):</a:t>
            </a:r>
          </a:p>
          <a:p>
            <a:pPr lvl="1"/>
            <a:r>
              <a:rPr lang="en-US" sz="1400" dirty="0"/>
              <a:t>Used as an alternative term.</a:t>
            </a:r>
          </a:p>
          <a:p>
            <a:pPr lvl="1"/>
            <a:r>
              <a:rPr lang="en-US" sz="1400" dirty="0"/>
              <a:t>Embodies values of both movements.</a:t>
            </a:r>
          </a:p>
          <a:p>
            <a:endParaRPr lang="en-US" sz="1600" dirty="0"/>
          </a:p>
        </p:txBody>
      </p:sp>
    </p:spTree>
    <p:extLst>
      <p:ext uri="{BB962C8B-B14F-4D97-AF65-F5344CB8AC3E}">
        <p14:creationId xmlns:p14="http://schemas.microsoft.com/office/powerpoint/2010/main" val="209283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7C7466-D0C1-4F37-B406-05A893FD929A}"/>
              </a:ext>
            </a:extLst>
          </p:cNvPr>
          <p:cNvSpPr>
            <a:spLocks noGrp="1"/>
          </p:cNvSpPr>
          <p:nvPr>
            <p:ph type="title"/>
          </p:nvPr>
        </p:nvSpPr>
        <p:spPr/>
        <p:txBody>
          <a:bodyPr/>
          <a:lstStyle/>
          <a:p>
            <a:r>
              <a:rPr lang="en-US" dirty="0"/>
              <a:t>Other Built-In Help Options</a:t>
            </a:r>
          </a:p>
        </p:txBody>
      </p:sp>
      <p:sp>
        <p:nvSpPr>
          <p:cNvPr id="4" name="Slide Number Placeholder 3">
            <a:extLst>
              <a:ext uri="{FF2B5EF4-FFF2-40B4-BE49-F238E27FC236}">
                <a16:creationId xmlns:a16="http://schemas.microsoft.com/office/drawing/2014/main" id="{8C51FCA5-781F-438F-8105-8B5CD947B195}"/>
              </a:ext>
            </a:extLst>
          </p:cNvPr>
          <p:cNvSpPr>
            <a:spLocks noGrp="1"/>
          </p:cNvSpPr>
          <p:nvPr>
            <p:ph type="sldNum" sz="quarter" idx="4"/>
          </p:nvPr>
        </p:nvSpPr>
        <p:spPr/>
        <p:txBody>
          <a:bodyPr/>
          <a:lstStyle/>
          <a:p>
            <a:fld id="{2066355A-084C-D24E-9AD2-7E4FC41EA627}" type="slidenum">
              <a:rPr lang="en-US" smtClean="0"/>
              <a:pPr/>
              <a:t>50</a:t>
            </a:fld>
            <a:endParaRPr lang="en-US" dirty="0"/>
          </a:p>
        </p:txBody>
      </p:sp>
      <p:graphicFrame>
        <p:nvGraphicFramePr>
          <p:cNvPr id="5" name="Group 23">
            <a:extLst>
              <a:ext uri="{FF2B5EF4-FFF2-40B4-BE49-F238E27FC236}">
                <a16:creationId xmlns:a16="http://schemas.microsoft.com/office/drawing/2014/main" id="{E0AFC37F-3949-4ACD-AC9C-CA00823E30F1}"/>
              </a:ext>
            </a:extLst>
          </p:cNvPr>
          <p:cNvGraphicFramePr>
            <a:graphicFrameLocks noGrp="1"/>
          </p:cNvGraphicFramePr>
          <p:nvPr>
            <p:extLst>
              <p:ext uri="{D42A27DB-BD31-4B8C-83A1-F6EECF244321}">
                <p14:modId xmlns:p14="http://schemas.microsoft.com/office/powerpoint/2010/main" val="1637533895"/>
              </p:ext>
            </p:extLst>
          </p:nvPr>
        </p:nvGraphicFramePr>
        <p:xfrm>
          <a:off x="703024" y="923602"/>
          <a:ext cx="7733371" cy="3741464"/>
        </p:xfrm>
        <a:graphic>
          <a:graphicData uri="http://schemas.openxmlformats.org/drawingml/2006/table">
            <a:tbl>
              <a:tblPr/>
              <a:tblGrid>
                <a:gridCol w="1790886">
                  <a:extLst>
                    <a:ext uri="{9D8B030D-6E8A-4147-A177-3AD203B41FA5}">
                      <a16:colId xmlns:a16="http://schemas.microsoft.com/office/drawing/2014/main" val="20000"/>
                    </a:ext>
                  </a:extLst>
                </a:gridCol>
                <a:gridCol w="5942485">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Help 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apropos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Roboto Mono" panose="020B0604020202020204" charset="0"/>
                          <a:cs typeface="Courier New" panose="02070309020205020404" pitchFamily="49" charset="0"/>
                        </a:rPr>
                        <a:t>Searches </a:t>
                      </a:r>
                      <a:r>
                        <a:rPr kumimoji="0" lang="en-US" sz="1200" b="1" i="0" u="none" strike="noStrike" kern="1200" cap="none" normalizeH="0" baseline="0" dirty="0">
                          <a:ln>
                            <a:noFill/>
                          </a:ln>
                          <a:solidFill>
                            <a:schemeClr val="tx1">
                              <a:lumMod val="85000"/>
                              <a:lumOff val="15000"/>
                            </a:schemeClr>
                          </a:solidFill>
                          <a:effectLst/>
                          <a:latin typeface="+mn-lt"/>
                          <a:ea typeface="Roboto Mono" panose="020B0604020202020204" charset="0"/>
                          <a:cs typeface="Courier New" panose="02070309020205020404" pitchFamily="49" charset="0"/>
                        </a:rPr>
                        <a:t>NAME</a:t>
                      </a:r>
                      <a:r>
                        <a:rPr kumimoji="0" lang="en-US" sz="1200" b="0" i="0" u="none" strike="noStrike" kern="1200" cap="none" normalizeH="0" baseline="0" dirty="0">
                          <a:ln>
                            <a:noFill/>
                          </a:ln>
                          <a:solidFill>
                            <a:schemeClr val="tx1">
                              <a:lumMod val="85000"/>
                              <a:lumOff val="15000"/>
                            </a:schemeClr>
                          </a:solidFill>
                          <a:effectLst/>
                          <a:latin typeface="+mn-lt"/>
                          <a:ea typeface="Roboto Mono" panose="020B0604020202020204" charset="0"/>
                          <a:cs typeface="Courier New" panose="02070309020205020404" pitchFamily="49" charset="0"/>
                        </a:rPr>
                        <a:t> section of man pages based on keyword.</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Roboto Mono" panose="020B0604020202020204" charset="0"/>
                          <a:cs typeface="Courier New" panose="02070309020205020404" pitchFamily="49" charset="0"/>
                        </a:rPr>
                        <a:t>Helps you find the right command to use for a certain task.</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Roboto Mono" panose="020B0604020202020204" charset="0"/>
                          <a:cs typeface="Courier New" panose="02070309020205020404" pitchFamily="49" charset="0"/>
                        </a:rPr>
                        <a:t>Syntax: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apropos {keyword}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466452966"/>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whatis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Displays brief description of given command.</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Helps you figure out what a command does.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Syntax: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whatis {command}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info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Displays info page of command.</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Similar to man pages, with some improvements.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Not as widely adopted as man pages.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Syntax: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info {command}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--help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Displays quick summary of command usage and arguments.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Syntax: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&lt;command&gt; --help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/usr/share/doc/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Directory of documentation for software packages.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Includes author, licensing, installation, README,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81457242"/>
                  </a:ext>
                </a:extLst>
              </a:tr>
            </a:tbl>
          </a:graphicData>
        </a:graphic>
      </p:graphicFrame>
    </p:spTree>
    <p:extLst>
      <p:ext uri="{BB962C8B-B14F-4D97-AF65-F5344CB8AC3E}">
        <p14:creationId xmlns:p14="http://schemas.microsoft.com/office/powerpoint/2010/main" val="3805740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7C7466-D0C1-4F37-B406-05A893FD929A}"/>
              </a:ext>
            </a:extLst>
          </p:cNvPr>
          <p:cNvSpPr>
            <a:spLocks noGrp="1"/>
          </p:cNvSpPr>
          <p:nvPr>
            <p:ph type="title"/>
          </p:nvPr>
        </p:nvSpPr>
        <p:spPr/>
        <p:txBody>
          <a:bodyPr/>
          <a:lstStyle/>
          <a:p>
            <a:r>
              <a:rPr lang="en-US" dirty="0"/>
              <a:t>Online Documentation (Slide 1 of 2)</a:t>
            </a:r>
          </a:p>
        </p:txBody>
      </p:sp>
      <p:sp>
        <p:nvSpPr>
          <p:cNvPr id="4" name="Slide Number Placeholder 3">
            <a:extLst>
              <a:ext uri="{FF2B5EF4-FFF2-40B4-BE49-F238E27FC236}">
                <a16:creationId xmlns:a16="http://schemas.microsoft.com/office/drawing/2014/main" id="{8C51FCA5-781F-438F-8105-8B5CD947B195}"/>
              </a:ext>
            </a:extLst>
          </p:cNvPr>
          <p:cNvSpPr>
            <a:spLocks noGrp="1"/>
          </p:cNvSpPr>
          <p:nvPr>
            <p:ph type="sldNum" sz="quarter" idx="4"/>
          </p:nvPr>
        </p:nvSpPr>
        <p:spPr/>
        <p:txBody>
          <a:bodyPr/>
          <a:lstStyle/>
          <a:p>
            <a:fld id="{2066355A-084C-D24E-9AD2-7E4FC41EA627}" type="slidenum">
              <a:rPr lang="en-US" smtClean="0"/>
              <a:pPr/>
              <a:t>51</a:t>
            </a:fld>
            <a:endParaRPr lang="en-US" dirty="0"/>
          </a:p>
        </p:txBody>
      </p:sp>
      <p:graphicFrame>
        <p:nvGraphicFramePr>
          <p:cNvPr id="5" name="Group 23">
            <a:extLst>
              <a:ext uri="{FF2B5EF4-FFF2-40B4-BE49-F238E27FC236}">
                <a16:creationId xmlns:a16="http://schemas.microsoft.com/office/drawing/2014/main" id="{94521B6B-ECC4-41C8-9F9A-56DCF8212AD1}"/>
              </a:ext>
            </a:extLst>
          </p:cNvPr>
          <p:cNvGraphicFramePr>
            <a:graphicFrameLocks noGrp="1"/>
          </p:cNvGraphicFramePr>
          <p:nvPr>
            <p:extLst>
              <p:ext uri="{D42A27DB-BD31-4B8C-83A1-F6EECF244321}">
                <p14:modId xmlns:p14="http://schemas.microsoft.com/office/powerpoint/2010/main" val="1344575490"/>
              </p:ext>
            </p:extLst>
          </p:nvPr>
        </p:nvGraphicFramePr>
        <p:xfrm>
          <a:off x="689004" y="1230645"/>
          <a:ext cx="7765992" cy="2430333"/>
        </p:xfrm>
        <a:graphic>
          <a:graphicData uri="http://schemas.openxmlformats.org/drawingml/2006/table">
            <a:tbl>
              <a:tblPr/>
              <a:tblGrid>
                <a:gridCol w="1798440">
                  <a:extLst>
                    <a:ext uri="{9D8B030D-6E8A-4147-A177-3AD203B41FA5}">
                      <a16:colId xmlns:a16="http://schemas.microsoft.com/office/drawing/2014/main" val="20000"/>
                    </a:ext>
                  </a:extLst>
                </a:gridCol>
                <a:gridCol w="5967552">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Online Source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mn-lt"/>
                          <a:cs typeface="Calibri"/>
                        </a:rPr>
                        <a:t>Official distro documentation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Some distros provide official documentation for that distro.</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Includes release notes, installation guide,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LDP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All-volunteer project for comprehensive Linux documentation.</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Provides HOWTOs, Guides, FAQs, man pages, etc.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Linux man-pages project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Official man pages for Linux kernel/C library function interfaces available to user space programs.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GNU coreutils manual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Official source of documentation for GNU core utilities.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coreutils is GNU software package compiled with Linux kernel.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98562838"/>
                  </a:ext>
                </a:extLst>
              </a:tr>
            </a:tbl>
          </a:graphicData>
        </a:graphic>
      </p:graphicFrame>
    </p:spTree>
    <p:extLst>
      <p:ext uri="{BB962C8B-B14F-4D97-AF65-F5344CB8AC3E}">
        <p14:creationId xmlns:p14="http://schemas.microsoft.com/office/powerpoint/2010/main" val="312490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814C-42F0-4657-8163-B8D382808BD6}"/>
              </a:ext>
            </a:extLst>
          </p:cNvPr>
          <p:cNvSpPr>
            <a:spLocks noGrp="1"/>
          </p:cNvSpPr>
          <p:nvPr>
            <p:ph type="title"/>
          </p:nvPr>
        </p:nvSpPr>
        <p:spPr/>
        <p:txBody>
          <a:bodyPr/>
          <a:lstStyle/>
          <a:p>
            <a:r>
              <a:rPr lang="en-US" dirty="0"/>
              <a:t>Online Documentation (Slide 2 of 2)</a:t>
            </a:r>
          </a:p>
        </p:txBody>
      </p:sp>
      <p:sp>
        <p:nvSpPr>
          <p:cNvPr id="3" name="Slide Number Placeholder 2">
            <a:extLst>
              <a:ext uri="{FF2B5EF4-FFF2-40B4-BE49-F238E27FC236}">
                <a16:creationId xmlns:a16="http://schemas.microsoft.com/office/drawing/2014/main" id="{AB72C84C-1798-4A3B-9221-2916A9BAC3DD}"/>
              </a:ext>
            </a:extLst>
          </p:cNvPr>
          <p:cNvSpPr>
            <a:spLocks noGrp="1"/>
          </p:cNvSpPr>
          <p:nvPr>
            <p:ph type="sldNum" sz="quarter" idx="4"/>
          </p:nvPr>
        </p:nvSpPr>
        <p:spPr/>
        <p:txBody>
          <a:bodyPr/>
          <a:lstStyle/>
          <a:p>
            <a:fld id="{2066355A-084C-D24E-9AD2-7E4FC41EA627}" type="slidenum">
              <a:rPr lang="en-US" smtClean="0"/>
              <a:pPr/>
              <a:t>52</a:t>
            </a:fld>
            <a:endParaRPr lang="en-US" dirty="0"/>
          </a:p>
        </p:txBody>
      </p:sp>
      <p:pic>
        <p:nvPicPr>
          <p:cNvPr id="6" name="Picture 5">
            <a:extLst>
              <a:ext uri="{FF2B5EF4-FFF2-40B4-BE49-F238E27FC236}">
                <a16:creationId xmlns:a16="http://schemas.microsoft.com/office/drawing/2014/main" id="{445C95A3-E5BC-4EEB-B586-0C3C33E13D46}"/>
              </a:ext>
            </a:extLst>
          </p:cNvPr>
          <p:cNvPicPr>
            <a:picLocks noChangeAspect="1"/>
          </p:cNvPicPr>
          <p:nvPr/>
        </p:nvPicPr>
        <p:blipFill>
          <a:blip r:embed="rId2"/>
          <a:stretch>
            <a:fillRect/>
          </a:stretch>
        </p:blipFill>
        <p:spPr>
          <a:xfrm>
            <a:off x="1245684" y="786064"/>
            <a:ext cx="6652632" cy="3949051"/>
          </a:xfrm>
          <a:prstGeom prst="rect">
            <a:avLst/>
          </a:prstGeom>
        </p:spPr>
      </p:pic>
    </p:spTree>
    <p:extLst>
      <p:ext uri="{BB962C8B-B14F-4D97-AF65-F5344CB8AC3E}">
        <p14:creationId xmlns:p14="http://schemas.microsoft.com/office/powerpoint/2010/main" val="31212845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DBF8-1CEC-4B0B-BC15-8C81DA6E4CFD}"/>
              </a:ext>
            </a:extLst>
          </p:cNvPr>
          <p:cNvSpPr>
            <a:spLocks noGrp="1"/>
          </p:cNvSpPr>
          <p:nvPr>
            <p:ph type="title"/>
          </p:nvPr>
        </p:nvSpPr>
        <p:spPr/>
        <p:txBody>
          <a:bodyPr/>
          <a:lstStyle/>
          <a:p>
            <a:r>
              <a:rPr lang="en-US" dirty="0"/>
              <a:t>Interactive Help</a:t>
            </a:r>
          </a:p>
        </p:txBody>
      </p:sp>
      <p:sp>
        <p:nvSpPr>
          <p:cNvPr id="3" name="Slide Number Placeholder 2">
            <a:extLst>
              <a:ext uri="{FF2B5EF4-FFF2-40B4-BE49-F238E27FC236}">
                <a16:creationId xmlns:a16="http://schemas.microsoft.com/office/drawing/2014/main" id="{13A334FE-141E-4B8E-9787-24089761793D}"/>
              </a:ext>
            </a:extLst>
          </p:cNvPr>
          <p:cNvSpPr>
            <a:spLocks noGrp="1"/>
          </p:cNvSpPr>
          <p:nvPr>
            <p:ph type="sldNum" sz="quarter" idx="4"/>
          </p:nvPr>
        </p:nvSpPr>
        <p:spPr/>
        <p:txBody>
          <a:bodyPr/>
          <a:lstStyle/>
          <a:p>
            <a:fld id="{2066355A-084C-D24E-9AD2-7E4FC41EA627}" type="slidenum">
              <a:rPr lang="en-US" smtClean="0"/>
              <a:pPr/>
              <a:t>53</a:t>
            </a:fld>
            <a:endParaRPr lang="en-US" dirty="0"/>
          </a:p>
        </p:txBody>
      </p:sp>
      <p:graphicFrame>
        <p:nvGraphicFramePr>
          <p:cNvPr id="4" name="Group 23">
            <a:extLst>
              <a:ext uri="{FF2B5EF4-FFF2-40B4-BE49-F238E27FC236}">
                <a16:creationId xmlns:a16="http://schemas.microsoft.com/office/drawing/2014/main" id="{85F3FCCE-3C4B-4C85-9C75-FB24B209D326}"/>
              </a:ext>
            </a:extLst>
          </p:cNvPr>
          <p:cNvGraphicFramePr>
            <a:graphicFrameLocks noGrp="1"/>
          </p:cNvGraphicFramePr>
          <p:nvPr>
            <p:extLst>
              <p:ext uri="{D42A27DB-BD31-4B8C-83A1-F6EECF244321}">
                <p14:modId xmlns:p14="http://schemas.microsoft.com/office/powerpoint/2010/main" val="54368460"/>
              </p:ext>
            </p:extLst>
          </p:nvPr>
        </p:nvGraphicFramePr>
        <p:xfrm>
          <a:off x="622291" y="859662"/>
          <a:ext cx="7899419" cy="3686600"/>
        </p:xfrm>
        <a:graphic>
          <a:graphicData uri="http://schemas.openxmlformats.org/drawingml/2006/table">
            <a:tbl>
              <a:tblPr/>
              <a:tblGrid>
                <a:gridCol w="1829339">
                  <a:extLst>
                    <a:ext uri="{9D8B030D-6E8A-4147-A177-3AD203B41FA5}">
                      <a16:colId xmlns:a16="http://schemas.microsoft.com/office/drawing/2014/main" val="20000"/>
                    </a:ext>
                  </a:extLst>
                </a:gridCol>
                <a:gridCol w="6070080">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Online Source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cap="none" normalizeH="0" baseline="0" dirty="0">
                          <a:ln>
                            <a:noFill/>
                          </a:ln>
                          <a:solidFill>
                            <a:schemeClr val="tx1">
                              <a:lumMod val="85000"/>
                              <a:lumOff val="15000"/>
                            </a:schemeClr>
                          </a:solidFill>
                          <a:effectLst/>
                          <a:latin typeface="+mn-lt"/>
                          <a:cs typeface="Calibri"/>
                        </a:rPr>
                        <a:t>Usenet newsgroups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Online discussion similar to bulletin board systems.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Users post to group in threads.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comp.os.linux.help</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comp.os.linux.answers</a:t>
                      </a: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 </a:t>
                      </a:r>
                      <a:r>
                        <a:rPr kumimoji="0" lang="en-US" sz="1200" b="0" i="0" u="none" strike="noStrike" kern="1200" cap="none" normalizeH="0" baseline="0" dirty="0">
                          <a:ln>
                            <a:noFill/>
                          </a:ln>
                          <a:solidFill>
                            <a:schemeClr val="tx1">
                              <a:lumMod val="85000"/>
                              <a:lumOff val="15000"/>
                            </a:schemeClr>
                          </a:solidFill>
                          <a:effectLst/>
                          <a:latin typeface="Cutive Mono" panose="020B0604020202020204" charset="0"/>
                          <a:ea typeface="Roboto Mono" panose="020B0604020202020204" charset="0"/>
                          <a:cs typeface="Courier New" panose="02070309020205020404" pitchFamily="49" charset="0"/>
                        </a:rPr>
                        <a:t>comp.os.linux.admin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Mailing lists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Similar to newsgroups but threads are sent over email.</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Some distros have their own mailing lists.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General mailing lists: </a:t>
                      </a: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https://lists.linuxfoundation.org/mailman/listinfo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Q&amp;A websites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Users post questions and other users provide answers/comments.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Posts are "liked" or "upvoted" by community.</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Example: </a:t>
                      </a: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https://unix.stackexchange.com/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Forums and social media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Threaded posts using web protocols.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Some forums encourage questions and discussion on Linux topics.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Example: </a:t>
                      </a: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https://www.linuxquestions.org/</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Social media sites can provide forum-like discussion platforms.</a:t>
                      </a:r>
                    </a:p>
                    <a:p>
                      <a:pPr marL="285750" marR="0" lvl="0" indent="-2857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chemeClr val="tx1">
                              <a:lumMod val="85000"/>
                              <a:lumOff val="15000"/>
                            </a:schemeClr>
                          </a:solidFill>
                          <a:effectLst/>
                          <a:latin typeface="+mn-lt"/>
                          <a:ea typeface="+mn-ea"/>
                          <a:cs typeface="Calibri"/>
                        </a:rPr>
                        <a:t>Example: </a:t>
                      </a:r>
                      <a:r>
                        <a:rPr kumimoji="0" lang="en-US" sz="1200" b="1" i="0" u="none" strike="noStrike" kern="1200" cap="none" normalizeH="0" baseline="0" dirty="0">
                          <a:ln>
                            <a:noFill/>
                          </a:ln>
                          <a:solidFill>
                            <a:schemeClr val="tx1">
                              <a:lumMod val="85000"/>
                              <a:lumOff val="15000"/>
                            </a:schemeClr>
                          </a:solidFill>
                          <a:effectLst/>
                          <a:latin typeface="+mn-lt"/>
                          <a:ea typeface="+mn-ea"/>
                          <a:cs typeface="Calibri"/>
                        </a:rPr>
                        <a:t>https://www.reddit.com/r/linuxquestions/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931664331"/>
                  </a:ext>
                </a:extLst>
              </a:tr>
            </a:tbl>
          </a:graphicData>
        </a:graphic>
      </p:graphicFrame>
    </p:spTree>
    <p:extLst>
      <p:ext uri="{BB962C8B-B14F-4D97-AF65-F5344CB8AC3E}">
        <p14:creationId xmlns:p14="http://schemas.microsoft.com/office/powerpoint/2010/main" val="942643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117E9E-4694-4988-9B58-0248A6DF5D85}"/>
              </a:ext>
            </a:extLst>
          </p:cNvPr>
          <p:cNvSpPr>
            <a:spLocks noGrp="1"/>
          </p:cNvSpPr>
          <p:nvPr>
            <p:ph type="body" sz="quarter" idx="13"/>
          </p:nvPr>
        </p:nvSpPr>
        <p:spPr/>
        <p:txBody>
          <a:bodyPr/>
          <a:lstStyle/>
          <a:p>
            <a:r>
              <a:rPr lang="en-US" dirty="0"/>
              <a:t>Discussing Help in Linux</a:t>
            </a:r>
          </a:p>
        </p:txBody>
      </p:sp>
      <p:sp>
        <p:nvSpPr>
          <p:cNvPr id="3" name="Slide Number Placeholder 2">
            <a:extLst>
              <a:ext uri="{FF2B5EF4-FFF2-40B4-BE49-F238E27FC236}">
                <a16:creationId xmlns:a16="http://schemas.microsoft.com/office/drawing/2014/main" id="{6BA7F083-F060-4E73-8DB6-9138426858FE}"/>
              </a:ext>
            </a:extLst>
          </p:cNvPr>
          <p:cNvSpPr>
            <a:spLocks noGrp="1"/>
          </p:cNvSpPr>
          <p:nvPr>
            <p:ph type="sldNum" sz="quarter" idx="4"/>
          </p:nvPr>
        </p:nvSpPr>
        <p:spPr/>
        <p:txBody>
          <a:bodyPr/>
          <a:lstStyle/>
          <a:p>
            <a:fld id="{2066355A-084C-D24E-9AD2-7E4FC41EA627}" type="slidenum">
              <a:rPr lang="en-US" smtClean="0"/>
              <a:pPr/>
              <a:t>54</a:t>
            </a:fld>
            <a:endParaRPr lang="en-US" dirty="0"/>
          </a:p>
        </p:txBody>
      </p:sp>
    </p:spTree>
    <p:extLst>
      <p:ext uri="{BB962C8B-B14F-4D97-AF65-F5344CB8AC3E}">
        <p14:creationId xmlns:p14="http://schemas.microsoft.com/office/powerpoint/2010/main" val="693592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82985D-1331-0449-89D4-3ED77D161B79}"/>
              </a:ext>
            </a:extLst>
          </p:cNvPr>
          <p:cNvSpPr>
            <a:spLocks noGrp="1"/>
          </p:cNvSpPr>
          <p:nvPr>
            <p:ph idx="1"/>
          </p:nvPr>
        </p:nvSpPr>
        <p:spPr/>
        <p:txBody>
          <a:bodyPr/>
          <a:lstStyle/>
          <a:p>
            <a:r>
              <a:rPr lang="en-US" b="1" dirty="0"/>
              <a:t>Since Linux is generally community (user) supported, name three sources of Linux documentation.</a:t>
            </a:r>
          </a:p>
          <a:p>
            <a:endParaRPr lang="en-US" b="1" dirty="0"/>
          </a:p>
          <a:p>
            <a:r>
              <a:rPr lang="en-US" b="1" dirty="0"/>
              <a:t>ANSWER:</a:t>
            </a:r>
          </a:p>
          <a:p>
            <a:pPr lvl="1"/>
            <a:r>
              <a:rPr lang="en-US" dirty="0"/>
              <a:t>Any three of the following: Manual pages, built-in help commands, online documentation projects, Usenet newsgroups, Internet mailing lists, question and answer websites, forums and social media, and books and other print resources.</a:t>
            </a:r>
          </a:p>
          <a:p>
            <a:endParaRPr lang="en-US" dirty="0"/>
          </a:p>
        </p:txBody>
      </p:sp>
      <p:sp>
        <p:nvSpPr>
          <p:cNvPr id="3" name="Title 2">
            <a:extLst>
              <a:ext uri="{FF2B5EF4-FFF2-40B4-BE49-F238E27FC236}">
                <a16:creationId xmlns:a16="http://schemas.microsoft.com/office/drawing/2014/main" id="{EA0FA994-EEC7-874C-BD7D-EA35CE165871}"/>
              </a:ext>
            </a:extLst>
          </p:cNvPr>
          <p:cNvSpPr>
            <a:spLocks noGrp="1"/>
          </p:cNvSpPr>
          <p:nvPr>
            <p:ph type="title"/>
          </p:nvPr>
        </p:nvSpPr>
        <p:spPr/>
        <p:txBody>
          <a:bodyPr/>
          <a:lstStyle/>
          <a:p>
            <a:r>
              <a:rPr lang="en-US" dirty="0"/>
              <a:t>Activity 1-5: Discussing Help in Linux</a:t>
            </a:r>
          </a:p>
        </p:txBody>
      </p:sp>
      <p:sp>
        <p:nvSpPr>
          <p:cNvPr id="4" name="Slide Number Placeholder 3">
            <a:extLst>
              <a:ext uri="{FF2B5EF4-FFF2-40B4-BE49-F238E27FC236}">
                <a16:creationId xmlns:a16="http://schemas.microsoft.com/office/drawing/2014/main" id="{B11DFBF2-0FB6-A74B-AB74-1BD2DE6DD554}"/>
              </a:ext>
            </a:extLst>
          </p:cNvPr>
          <p:cNvSpPr>
            <a:spLocks noGrp="1"/>
          </p:cNvSpPr>
          <p:nvPr>
            <p:ph type="sldNum" sz="quarter" idx="4"/>
          </p:nvPr>
        </p:nvSpPr>
        <p:spPr/>
        <p:txBody>
          <a:bodyPr/>
          <a:lstStyle/>
          <a:p>
            <a:fld id="{2066355A-084C-D24E-9AD2-7E4FC41EA627}" type="slidenum">
              <a:rPr lang="en-US" smtClean="0"/>
              <a:pPr/>
              <a:t>55</a:t>
            </a:fld>
            <a:endParaRPr lang="en-US" dirty="0"/>
          </a:p>
        </p:txBody>
      </p:sp>
    </p:spTree>
    <p:extLst>
      <p:ext uri="{BB962C8B-B14F-4D97-AF65-F5344CB8AC3E}">
        <p14:creationId xmlns:p14="http://schemas.microsoft.com/office/powerpoint/2010/main" val="107322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82985D-1331-0449-89D4-3ED77D161B79}"/>
              </a:ext>
            </a:extLst>
          </p:cNvPr>
          <p:cNvSpPr>
            <a:spLocks noGrp="1"/>
          </p:cNvSpPr>
          <p:nvPr>
            <p:ph idx="1"/>
          </p:nvPr>
        </p:nvSpPr>
        <p:spPr/>
        <p:txBody>
          <a:bodyPr/>
          <a:lstStyle/>
          <a:p>
            <a:r>
              <a:rPr lang="en-US" b="1" dirty="0"/>
              <a:t>To access complete local documentation, which command can you enter at the command-line to access extensive usage information on the </a:t>
            </a:r>
            <a:r>
              <a:rPr lang="en-US" b="1" dirty="0" err="1"/>
              <a:t>cp</a:t>
            </a:r>
            <a:r>
              <a:rPr lang="en-US" b="1" dirty="0"/>
              <a:t> (copy) command?</a:t>
            </a:r>
          </a:p>
          <a:p>
            <a:endParaRPr lang="en-US" b="1" dirty="0"/>
          </a:p>
          <a:p>
            <a:r>
              <a:rPr lang="en-US" b="1" dirty="0"/>
              <a:t>ANSWER:</a:t>
            </a:r>
          </a:p>
          <a:p>
            <a:pPr lvl="1"/>
            <a:r>
              <a:rPr lang="en-US" dirty="0"/>
              <a:t>man </a:t>
            </a:r>
            <a:r>
              <a:rPr lang="en-US" dirty="0" err="1"/>
              <a:t>cp</a:t>
            </a:r>
            <a:endParaRPr lang="en-US" dirty="0"/>
          </a:p>
          <a:p>
            <a:endParaRPr lang="en-US" dirty="0"/>
          </a:p>
        </p:txBody>
      </p:sp>
      <p:sp>
        <p:nvSpPr>
          <p:cNvPr id="3" name="Title 2">
            <a:extLst>
              <a:ext uri="{FF2B5EF4-FFF2-40B4-BE49-F238E27FC236}">
                <a16:creationId xmlns:a16="http://schemas.microsoft.com/office/drawing/2014/main" id="{EA0FA994-EEC7-874C-BD7D-EA35CE165871}"/>
              </a:ext>
            </a:extLst>
          </p:cNvPr>
          <p:cNvSpPr>
            <a:spLocks noGrp="1"/>
          </p:cNvSpPr>
          <p:nvPr>
            <p:ph type="title"/>
          </p:nvPr>
        </p:nvSpPr>
        <p:spPr/>
        <p:txBody>
          <a:bodyPr/>
          <a:lstStyle/>
          <a:p>
            <a:r>
              <a:rPr lang="en-US" dirty="0"/>
              <a:t>Activity 1-5: Discussing Help in Linux</a:t>
            </a:r>
          </a:p>
        </p:txBody>
      </p:sp>
      <p:sp>
        <p:nvSpPr>
          <p:cNvPr id="4" name="Slide Number Placeholder 3">
            <a:extLst>
              <a:ext uri="{FF2B5EF4-FFF2-40B4-BE49-F238E27FC236}">
                <a16:creationId xmlns:a16="http://schemas.microsoft.com/office/drawing/2014/main" id="{B11DFBF2-0FB6-A74B-AB74-1BD2DE6DD554}"/>
              </a:ext>
            </a:extLst>
          </p:cNvPr>
          <p:cNvSpPr>
            <a:spLocks noGrp="1"/>
          </p:cNvSpPr>
          <p:nvPr>
            <p:ph type="sldNum" sz="quarter" idx="4"/>
          </p:nvPr>
        </p:nvSpPr>
        <p:spPr/>
        <p:txBody>
          <a:bodyPr/>
          <a:lstStyle/>
          <a:p>
            <a:fld id="{2066355A-084C-D24E-9AD2-7E4FC41EA627}" type="slidenum">
              <a:rPr lang="en-US" smtClean="0"/>
              <a:pPr/>
              <a:t>56</a:t>
            </a:fld>
            <a:endParaRPr lang="en-US" dirty="0"/>
          </a:p>
        </p:txBody>
      </p:sp>
    </p:spTree>
    <p:extLst>
      <p:ext uri="{BB962C8B-B14F-4D97-AF65-F5344CB8AC3E}">
        <p14:creationId xmlns:p14="http://schemas.microsoft.com/office/powerpoint/2010/main" val="175764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82985D-1331-0449-89D4-3ED77D161B79}"/>
              </a:ext>
            </a:extLst>
          </p:cNvPr>
          <p:cNvSpPr>
            <a:spLocks noGrp="1"/>
          </p:cNvSpPr>
          <p:nvPr>
            <p:ph idx="1"/>
          </p:nvPr>
        </p:nvSpPr>
        <p:spPr/>
        <p:txBody>
          <a:bodyPr/>
          <a:lstStyle/>
          <a:p>
            <a:r>
              <a:rPr lang="en-US" b="1" dirty="0"/>
              <a:t>A coworker sends you an instant message and asks you how to appropriately format a manual page for the mv command so that she can send it to the printer and get readable output. What command can she enter?</a:t>
            </a:r>
          </a:p>
          <a:p>
            <a:endParaRPr lang="en-US" b="1" dirty="0"/>
          </a:p>
          <a:p>
            <a:r>
              <a:rPr lang="en-US" b="1" dirty="0"/>
              <a:t>ANSWER:</a:t>
            </a:r>
          </a:p>
          <a:p>
            <a:pPr lvl="1"/>
            <a:r>
              <a:rPr lang="en-US" dirty="0"/>
              <a:t>man –t mv</a:t>
            </a:r>
          </a:p>
          <a:p>
            <a:endParaRPr lang="en-US" dirty="0"/>
          </a:p>
        </p:txBody>
      </p:sp>
      <p:sp>
        <p:nvSpPr>
          <p:cNvPr id="3" name="Title 2">
            <a:extLst>
              <a:ext uri="{FF2B5EF4-FFF2-40B4-BE49-F238E27FC236}">
                <a16:creationId xmlns:a16="http://schemas.microsoft.com/office/drawing/2014/main" id="{EA0FA994-EEC7-874C-BD7D-EA35CE165871}"/>
              </a:ext>
            </a:extLst>
          </p:cNvPr>
          <p:cNvSpPr>
            <a:spLocks noGrp="1"/>
          </p:cNvSpPr>
          <p:nvPr>
            <p:ph type="title"/>
          </p:nvPr>
        </p:nvSpPr>
        <p:spPr/>
        <p:txBody>
          <a:bodyPr/>
          <a:lstStyle/>
          <a:p>
            <a:r>
              <a:rPr lang="en-US" dirty="0"/>
              <a:t>Activity 1-5: Discussing Help in Linux</a:t>
            </a:r>
          </a:p>
        </p:txBody>
      </p:sp>
      <p:sp>
        <p:nvSpPr>
          <p:cNvPr id="4" name="Slide Number Placeholder 3">
            <a:extLst>
              <a:ext uri="{FF2B5EF4-FFF2-40B4-BE49-F238E27FC236}">
                <a16:creationId xmlns:a16="http://schemas.microsoft.com/office/drawing/2014/main" id="{B11DFBF2-0FB6-A74B-AB74-1BD2DE6DD554}"/>
              </a:ext>
            </a:extLst>
          </p:cNvPr>
          <p:cNvSpPr>
            <a:spLocks noGrp="1"/>
          </p:cNvSpPr>
          <p:nvPr>
            <p:ph type="sldNum" sz="quarter" idx="4"/>
          </p:nvPr>
        </p:nvSpPr>
        <p:spPr/>
        <p:txBody>
          <a:bodyPr/>
          <a:lstStyle/>
          <a:p>
            <a:fld id="{2066355A-084C-D24E-9AD2-7E4FC41EA627}" type="slidenum">
              <a:rPr lang="en-US" smtClean="0"/>
              <a:pPr/>
              <a:t>57</a:t>
            </a:fld>
            <a:endParaRPr lang="en-US" dirty="0"/>
          </a:p>
        </p:txBody>
      </p:sp>
    </p:spTree>
    <p:extLst>
      <p:ext uri="{BB962C8B-B14F-4D97-AF65-F5344CB8AC3E}">
        <p14:creationId xmlns:p14="http://schemas.microsoft.com/office/powerpoint/2010/main" val="325170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82985D-1331-0449-89D4-3ED77D161B79}"/>
              </a:ext>
            </a:extLst>
          </p:cNvPr>
          <p:cNvSpPr>
            <a:spLocks noGrp="1"/>
          </p:cNvSpPr>
          <p:nvPr>
            <p:ph idx="1"/>
          </p:nvPr>
        </p:nvSpPr>
        <p:spPr/>
        <p:txBody>
          <a:bodyPr/>
          <a:lstStyle/>
          <a:p>
            <a:r>
              <a:rPr lang="en-US" b="1" dirty="0"/>
              <a:t>Which online documentation site provides a comprehensive resource for Linux documentation including manual pages, FAQs, HOWTOs, and other types of documentation?</a:t>
            </a:r>
          </a:p>
          <a:p>
            <a:endParaRPr lang="en-US" b="1" dirty="0"/>
          </a:p>
          <a:p>
            <a:r>
              <a:rPr lang="en-US" b="1" dirty="0"/>
              <a:t>ANSWER:</a:t>
            </a:r>
          </a:p>
          <a:p>
            <a:pPr lvl="1"/>
            <a:r>
              <a:rPr lang="en-US" dirty="0"/>
              <a:t>The Linux Documentation Project (https://</a:t>
            </a:r>
            <a:r>
              <a:rPr lang="en-US" dirty="0" err="1"/>
              <a:t>www.tldp.org</a:t>
            </a:r>
            <a:r>
              <a:rPr lang="en-US" dirty="0"/>
              <a:t>)</a:t>
            </a:r>
          </a:p>
          <a:p>
            <a:endParaRPr lang="en-US" dirty="0"/>
          </a:p>
        </p:txBody>
      </p:sp>
      <p:sp>
        <p:nvSpPr>
          <p:cNvPr id="3" name="Title 2">
            <a:extLst>
              <a:ext uri="{FF2B5EF4-FFF2-40B4-BE49-F238E27FC236}">
                <a16:creationId xmlns:a16="http://schemas.microsoft.com/office/drawing/2014/main" id="{EA0FA994-EEC7-874C-BD7D-EA35CE165871}"/>
              </a:ext>
            </a:extLst>
          </p:cNvPr>
          <p:cNvSpPr>
            <a:spLocks noGrp="1"/>
          </p:cNvSpPr>
          <p:nvPr>
            <p:ph type="title"/>
          </p:nvPr>
        </p:nvSpPr>
        <p:spPr/>
        <p:txBody>
          <a:bodyPr/>
          <a:lstStyle/>
          <a:p>
            <a:r>
              <a:rPr lang="en-US" dirty="0"/>
              <a:t>Activity 1-5: Discussing Help in Linux</a:t>
            </a:r>
          </a:p>
        </p:txBody>
      </p:sp>
      <p:sp>
        <p:nvSpPr>
          <p:cNvPr id="4" name="Slide Number Placeholder 3">
            <a:extLst>
              <a:ext uri="{FF2B5EF4-FFF2-40B4-BE49-F238E27FC236}">
                <a16:creationId xmlns:a16="http://schemas.microsoft.com/office/drawing/2014/main" id="{B11DFBF2-0FB6-A74B-AB74-1BD2DE6DD554}"/>
              </a:ext>
            </a:extLst>
          </p:cNvPr>
          <p:cNvSpPr>
            <a:spLocks noGrp="1"/>
          </p:cNvSpPr>
          <p:nvPr>
            <p:ph type="sldNum" sz="quarter" idx="4"/>
          </p:nvPr>
        </p:nvSpPr>
        <p:spPr/>
        <p:txBody>
          <a:bodyPr/>
          <a:lstStyle/>
          <a:p>
            <a:fld id="{2066355A-084C-D24E-9AD2-7E4FC41EA627}" type="slidenum">
              <a:rPr lang="en-US" smtClean="0"/>
              <a:pPr/>
              <a:t>58</a:t>
            </a:fld>
            <a:endParaRPr lang="en-US" dirty="0"/>
          </a:p>
        </p:txBody>
      </p:sp>
    </p:spTree>
    <p:extLst>
      <p:ext uri="{BB962C8B-B14F-4D97-AF65-F5344CB8AC3E}">
        <p14:creationId xmlns:p14="http://schemas.microsoft.com/office/powerpoint/2010/main" val="33433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82985D-1331-0449-89D4-3ED77D161B79}"/>
              </a:ext>
            </a:extLst>
          </p:cNvPr>
          <p:cNvSpPr>
            <a:spLocks noGrp="1"/>
          </p:cNvSpPr>
          <p:nvPr>
            <p:ph idx="1"/>
          </p:nvPr>
        </p:nvSpPr>
        <p:spPr/>
        <p:txBody>
          <a:bodyPr/>
          <a:lstStyle/>
          <a:p>
            <a:r>
              <a:rPr lang="en-US" b="1" dirty="0"/>
              <a:t>If you know the name of a command and want to know what its function is, which command would you use to find out?</a:t>
            </a:r>
          </a:p>
          <a:p>
            <a:endParaRPr lang="en-US" b="1" dirty="0"/>
          </a:p>
          <a:p>
            <a:r>
              <a:rPr lang="en-US" b="1" dirty="0"/>
              <a:t>ANSWER:</a:t>
            </a:r>
          </a:p>
          <a:p>
            <a:pPr lvl="1"/>
            <a:r>
              <a:rPr lang="en-US" dirty="0" err="1"/>
              <a:t>whatis</a:t>
            </a:r>
            <a:endParaRPr lang="en-US" dirty="0"/>
          </a:p>
        </p:txBody>
      </p:sp>
      <p:sp>
        <p:nvSpPr>
          <p:cNvPr id="3" name="Title 2">
            <a:extLst>
              <a:ext uri="{FF2B5EF4-FFF2-40B4-BE49-F238E27FC236}">
                <a16:creationId xmlns:a16="http://schemas.microsoft.com/office/drawing/2014/main" id="{EA0FA994-EEC7-874C-BD7D-EA35CE165871}"/>
              </a:ext>
            </a:extLst>
          </p:cNvPr>
          <p:cNvSpPr>
            <a:spLocks noGrp="1"/>
          </p:cNvSpPr>
          <p:nvPr>
            <p:ph type="title"/>
          </p:nvPr>
        </p:nvSpPr>
        <p:spPr/>
        <p:txBody>
          <a:bodyPr/>
          <a:lstStyle/>
          <a:p>
            <a:r>
              <a:rPr lang="en-US" dirty="0"/>
              <a:t>Activity 1-5: Discussing Help in Linux</a:t>
            </a:r>
          </a:p>
        </p:txBody>
      </p:sp>
      <p:sp>
        <p:nvSpPr>
          <p:cNvPr id="4" name="Slide Number Placeholder 3">
            <a:extLst>
              <a:ext uri="{FF2B5EF4-FFF2-40B4-BE49-F238E27FC236}">
                <a16:creationId xmlns:a16="http://schemas.microsoft.com/office/drawing/2014/main" id="{B11DFBF2-0FB6-A74B-AB74-1BD2DE6DD554}"/>
              </a:ext>
            </a:extLst>
          </p:cNvPr>
          <p:cNvSpPr>
            <a:spLocks noGrp="1"/>
          </p:cNvSpPr>
          <p:nvPr>
            <p:ph type="sldNum" sz="quarter" idx="4"/>
          </p:nvPr>
        </p:nvSpPr>
        <p:spPr/>
        <p:txBody>
          <a:bodyPr/>
          <a:lstStyle/>
          <a:p>
            <a:fld id="{2066355A-084C-D24E-9AD2-7E4FC41EA627}" type="slidenum">
              <a:rPr lang="en-US" smtClean="0"/>
              <a:pPr/>
              <a:t>59</a:t>
            </a:fld>
            <a:endParaRPr lang="en-US" dirty="0"/>
          </a:p>
        </p:txBody>
      </p:sp>
    </p:spTree>
    <p:extLst>
      <p:ext uri="{BB962C8B-B14F-4D97-AF65-F5344CB8AC3E}">
        <p14:creationId xmlns:p14="http://schemas.microsoft.com/office/powerpoint/2010/main" val="261074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5C7807-F795-4469-BA16-A380F92577B5}"/>
              </a:ext>
            </a:extLst>
          </p:cNvPr>
          <p:cNvSpPr>
            <a:spLocks noGrp="1"/>
          </p:cNvSpPr>
          <p:nvPr>
            <p:ph type="title"/>
          </p:nvPr>
        </p:nvSpPr>
        <p:spPr/>
        <p:txBody>
          <a:bodyPr/>
          <a:lstStyle/>
          <a:p>
            <a:r>
              <a:rPr lang="en-US" dirty="0"/>
              <a:t>Free Software vs. Open Source Software (Slide 2 of 2)</a:t>
            </a:r>
          </a:p>
        </p:txBody>
      </p:sp>
      <p:sp>
        <p:nvSpPr>
          <p:cNvPr id="3" name="Slide Number Placeholder 2">
            <a:extLst>
              <a:ext uri="{FF2B5EF4-FFF2-40B4-BE49-F238E27FC236}">
                <a16:creationId xmlns:a16="http://schemas.microsoft.com/office/drawing/2014/main" id="{A880A483-7472-4E23-879C-827B28F356F9}"/>
              </a:ext>
            </a:extLst>
          </p:cNvPr>
          <p:cNvSpPr>
            <a:spLocks noGrp="1"/>
          </p:cNvSpPr>
          <p:nvPr>
            <p:ph type="sldNum" sz="quarter" idx="4"/>
          </p:nvPr>
        </p:nvSpPr>
        <p:spPr/>
        <p:txBody>
          <a:bodyPr/>
          <a:lstStyle/>
          <a:p>
            <a:fld id="{2066355A-084C-D24E-9AD2-7E4FC41EA627}" type="slidenum">
              <a:rPr lang="en-US" smtClean="0"/>
              <a:pPr/>
              <a:t>6</a:t>
            </a:fld>
            <a:endParaRPr lang="en-US" dirty="0"/>
          </a:p>
        </p:txBody>
      </p:sp>
      <p:pic>
        <p:nvPicPr>
          <p:cNvPr id="4" name="Picture 3">
            <a:extLst>
              <a:ext uri="{FF2B5EF4-FFF2-40B4-BE49-F238E27FC236}">
                <a16:creationId xmlns:a16="http://schemas.microsoft.com/office/drawing/2014/main" id="{D23BF02C-046F-49DB-8521-E6F9FDB45421}"/>
              </a:ext>
            </a:extLst>
          </p:cNvPr>
          <p:cNvPicPr>
            <a:picLocks noChangeAspect="1"/>
          </p:cNvPicPr>
          <p:nvPr/>
        </p:nvPicPr>
        <p:blipFill>
          <a:blip r:embed="rId3"/>
          <a:stretch>
            <a:fillRect/>
          </a:stretch>
        </p:blipFill>
        <p:spPr>
          <a:xfrm>
            <a:off x="1638422" y="708660"/>
            <a:ext cx="5867157" cy="3937499"/>
          </a:xfrm>
          <a:prstGeom prst="rect">
            <a:avLst/>
          </a:prstGeom>
        </p:spPr>
      </p:pic>
    </p:spTree>
    <p:extLst>
      <p:ext uri="{BB962C8B-B14F-4D97-AF65-F5344CB8AC3E}">
        <p14:creationId xmlns:p14="http://schemas.microsoft.com/office/powerpoint/2010/main" val="313845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81D9D98-8E9A-4860-88AE-30BF9FF9913E}"/>
              </a:ext>
            </a:extLst>
          </p:cNvPr>
          <p:cNvSpPr>
            <a:spLocks noGrp="1"/>
          </p:cNvSpPr>
          <p:nvPr>
            <p:ph idx="1"/>
          </p:nvPr>
        </p:nvSpPr>
        <p:spPr/>
        <p:txBody>
          <a:bodyPr/>
          <a:lstStyle/>
          <a:p>
            <a:r>
              <a:rPr lang="en-US" dirty="0"/>
              <a:t>Linux must have tools with certain capabilities.</a:t>
            </a:r>
          </a:p>
          <a:p>
            <a:r>
              <a:rPr lang="en-US" dirty="0"/>
              <a:t>Wants to be able to easily search the contents of text files.</a:t>
            </a:r>
          </a:p>
          <a:p>
            <a:pPr lvl="1"/>
            <a:r>
              <a:rPr lang="en-US" dirty="0"/>
              <a:t>Analyze log files, scripts, etc.</a:t>
            </a:r>
          </a:p>
          <a:p>
            <a:pPr lvl="1"/>
            <a:r>
              <a:rPr lang="en-US" dirty="0"/>
              <a:t>Look for specific patterns.</a:t>
            </a:r>
          </a:p>
          <a:p>
            <a:r>
              <a:rPr lang="en-US" dirty="0"/>
              <a:t>You need to find one or more tools that can do this.</a:t>
            </a:r>
          </a:p>
          <a:p>
            <a:r>
              <a:rPr lang="en-US" dirty="0"/>
              <a:t>You'll consult various help resources.</a:t>
            </a:r>
          </a:p>
        </p:txBody>
      </p:sp>
      <p:sp>
        <p:nvSpPr>
          <p:cNvPr id="5" name="Title 4">
            <a:extLst>
              <a:ext uri="{FF2B5EF4-FFF2-40B4-BE49-F238E27FC236}">
                <a16:creationId xmlns:a16="http://schemas.microsoft.com/office/drawing/2014/main" id="{2F650CA8-24EB-4D94-8E57-739C43EC3493}"/>
              </a:ext>
            </a:extLst>
          </p:cNvPr>
          <p:cNvSpPr>
            <a:spLocks noGrp="1"/>
          </p:cNvSpPr>
          <p:nvPr>
            <p:ph type="title"/>
          </p:nvPr>
        </p:nvSpPr>
        <p:spPr/>
        <p:txBody>
          <a:bodyPr/>
          <a:lstStyle/>
          <a:p>
            <a:r>
              <a:rPr lang="en-US" dirty="0"/>
              <a:t>Activity: Accessing Help in Linux</a:t>
            </a:r>
          </a:p>
        </p:txBody>
      </p:sp>
      <p:sp>
        <p:nvSpPr>
          <p:cNvPr id="3" name="Slide Number Placeholder 2">
            <a:extLst>
              <a:ext uri="{FF2B5EF4-FFF2-40B4-BE49-F238E27FC236}">
                <a16:creationId xmlns:a16="http://schemas.microsoft.com/office/drawing/2014/main" id="{F04BB465-42EE-4F8C-9C82-E39477BD0D6A}"/>
              </a:ext>
            </a:extLst>
          </p:cNvPr>
          <p:cNvSpPr>
            <a:spLocks noGrp="1"/>
          </p:cNvSpPr>
          <p:nvPr>
            <p:ph type="sldNum" sz="quarter" idx="4"/>
          </p:nvPr>
        </p:nvSpPr>
        <p:spPr/>
        <p:txBody>
          <a:bodyPr/>
          <a:lstStyle/>
          <a:p>
            <a:fld id="{2066355A-084C-D24E-9AD2-7E4FC41EA627}" type="slidenum">
              <a:rPr lang="en-US" smtClean="0"/>
              <a:pPr/>
              <a:t>60</a:t>
            </a:fld>
            <a:endParaRPr lang="en-US" dirty="0"/>
          </a:p>
        </p:txBody>
      </p:sp>
    </p:spTree>
    <p:extLst>
      <p:ext uri="{BB962C8B-B14F-4D97-AF65-F5344CB8AC3E}">
        <p14:creationId xmlns:p14="http://schemas.microsoft.com/office/powerpoint/2010/main" val="175693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solidFill>
                  <a:schemeClr val="tx1">
                    <a:lumMod val="85000"/>
                    <a:lumOff val="15000"/>
                  </a:schemeClr>
                </a:solidFill>
              </a:rPr>
              <a:t>How is Linux used in your organization? Are there any existing systems that could benefit from switching to Linux?</a:t>
            </a:r>
          </a:p>
          <a:p>
            <a:r>
              <a:rPr lang="en-US" dirty="0">
                <a:solidFill>
                  <a:schemeClr val="tx1">
                    <a:lumMod val="85000"/>
                    <a:lumOff val="15000"/>
                  </a:schemeClr>
                </a:solidFill>
              </a:rPr>
              <a:t>What is your preferred method for getting help with Linux, and why?</a:t>
            </a: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61</a:t>
            </a:fld>
            <a:endParaRPr lang="en-US" dirty="0"/>
          </a:p>
        </p:txBody>
      </p:sp>
    </p:spTree>
    <p:extLst>
      <p:ext uri="{BB962C8B-B14F-4D97-AF65-F5344CB8AC3E}">
        <p14:creationId xmlns:p14="http://schemas.microsoft.com/office/powerpoint/2010/main" val="3686620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DDF46C-3F4B-4FF4-BE73-76AB8A8F63F3}"/>
              </a:ext>
            </a:extLst>
          </p:cNvPr>
          <p:cNvSpPr>
            <a:spLocks noGrp="1"/>
          </p:cNvSpPr>
          <p:nvPr>
            <p:ph type="title"/>
          </p:nvPr>
        </p:nvSpPr>
        <p:spPr/>
        <p:txBody>
          <a:bodyPr/>
          <a:lstStyle/>
          <a:p>
            <a:r>
              <a:rPr lang="en-US" dirty="0"/>
              <a:t>The GNU Project</a:t>
            </a:r>
          </a:p>
        </p:txBody>
      </p:sp>
      <p:sp>
        <p:nvSpPr>
          <p:cNvPr id="6" name="Text Placeholder 5">
            <a:extLst>
              <a:ext uri="{FF2B5EF4-FFF2-40B4-BE49-F238E27FC236}">
                <a16:creationId xmlns:a16="http://schemas.microsoft.com/office/drawing/2014/main" id="{234613A9-ABAB-4641-8BFC-AF8515F69FFE}"/>
              </a:ext>
            </a:extLst>
          </p:cNvPr>
          <p:cNvSpPr>
            <a:spLocks noGrp="1"/>
          </p:cNvSpPr>
          <p:nvPr>
            <p:ph type="body" sz="quarter" idx="13"/>
          </p:nvPr>
        </p:nvSpPr>
        <p:spPr/>
        <p:txBody>
          <a:bodyPr/>
          <a:lstStyle/>
          <a:p>
            <a:r>
              <a:rPr lang="en-US" dirty="0"/>
              <a:t>A free software project led by Richard Stallman.</a:t>
            </a:r>
          </a:p>
        </p:txBody>
      </p:sp>
      <p:sp>
        <p:nvSpPr>
          <p:cNvPr id="3" name="Slide Number Placeholder 2">
            <a:extLst>
              <a:ext uri="{FF2B5EF4-FFF2-40B4-BE49-F238E27FC236}">
                <a16:creationId xmlns:a16="http://schemas.microsoft.com/office/drawing/2014/main" id="{D6A82EC1-DF33-41A9-8BAF-6E21961CB79C}"/>
              </a:ext>
            </a:extLst>
          </p:cNvPr>
          <p:cNvSpPr>
            <a:spLocks noGrp="1"/>
          </p:cNvSpPr>
          <p:nvPr>
            <p:ph type="sldNum" sz="quarter" idx="4"/>
          </p:nvPr>
        </p:nvSpPr>
        <p:spPr/>
        <p:txBody>
          <a:bodyPr/>
          <a:lstStyle/>
          <a:p>
            <a:fld id="{2066355A-084C-D24E-9AD2-7E4FC41EA627}" type="slidenum">
              <a:rPr lang="en-US" smtClean="0"/>
              <a:pPr/>
              <a:t>7</a:t>
            </a:fld>
            <a:endParaRPr lang="en-US" dirty="0"/>
          </a:p>
        </p:txBody>
      </p:sp>
      <p:sp>
        <p:nvSpPr>
          <p:cNvPr id="5" name="Content Placeholder 4">
            <a:extLst>
              <a:ext uri="{FF2B5EF4-FFF2-40B4-BE49-F238E27FC236}">
                <a16:creationId xmlns:a16="http://schemas.microsoft.com/office/drawing/2014/main" id="{EEBFAD08-7078-4D38-A4BB-AAD395B184D4}"/>
              </a:ext>
            </a:extLst>
          </p:cNvPr>
          <p:cNvSpPr>
            <a:spLocks noGrp="1"/>
          </p:cNvSpPr>
          <p:nvPr>
            <p:ph idx="1"/>
          </p:nvPr>
        </p:nvSpPr>
        <p:spPr/>
        <p:txBody>
          <a:bodyPr/>
          <a:lstStyle/>
          <a:p>
            <a:r>
              <a:rPr lang="en-US" sz="1600" dirty="0"/>
              <a:t>Announced in 1983.</a:t>
            </a:r>
          </a:p>
          <a:p>
            <a:r>
              <a:rPr lang="en-US" sz="1600" dirty="0"/>
              <a:t>The first project of its kind.</a:t>
            </a:r>
          </a:p>
          <a:p>
            <a:r>
              <a:rPr lang="en-US" sz="1600" dirty="0"/>
              <a:t>Launched the free software movement.</a:t>
            </a:r>
          </a:p>
          <a:p>
            <a:r>
              <a:rPr lang="en-US" sz="1600" dirty="0"/>
              <a:t>Goal is to create an OS of only free software.</a:t>
            </a:r>
          </a:p>
          <a:p>
            <a:r>
              <a:rPr lang="en-US" sz="1600" dirty="0"/>
              <a:t>By the early 1990s, the Project had created several programs.</a:t>
            </a:r>
          </a:p>
          <a:p>
            <a:pPr lvl="1"/>
            <a:r>
              <a:rPr lang="en-US" sz="1400" dirty="0"/>
              <a:t>Most written by Stallman, like GCC and Emacs.</a:t>
            </a:r>
          </a:p>
          <a:p>
            <a:pPr lvl="1"/>
            <a:r>
              <a:rPr lang="en-US" sz="1400" dirty="0"/>
              <a:t>Other programmers created more later.</a:t>
            </a:r>
          </a:p>
          <a:p>
            <a:r>
              <a:rPr lang="en-US" sz="1600" dirty="0"/>
              <a:t>"GNU's Not Unix" is based on the design of Unix.</a:t>
            </a:r>
          </a:p>
          <a:p>
            <a:pPr lvl="1"/>
            <a:r>
              <a:rPr lang="en-US" sz="1400" dirty="0"/>
              <a:t>Doesn't include any Unix code.</a:t>
            </a:r>
          </a:p>
          <a:p>
            <a:pPr lvl="1"/>
            <a:r>
              <a:rPr lang="en-US" sz="1400" dirty="0"/>
              <a:t>Unix is proprietary.</a:t>
            </a:r>
          </a:p>
        </p:txBody>
      </p:sp>
    </p:spTree>
    <p:extLst>
      <p:ext uri="{BB962C8B-B14F-4D97-AF65-F5344CB8AC3E}">
        <p14:creationId xmlns:p14="http://schemas.microsoft.com/office/powerpoint/2010/main" val="73408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3795-BD8D-4168-9FD9-8A0C34243508}"/>
              </a:ext>
            </a:extLst>
          </p:cNvPr>
          <p:cNvSpPr>
            <a:spLocks noGrp="1"/>
          </p:cNvSpPr>
          <p:nvPr>
            <p:ph type="title"/>
          </p:nvPr>
        </p:nvSpPr>
        <p:spPr/>
        <p:txBody>
          <a:bodyPr/>
          <a:lstStyle/>
          <a:p>
            <a:r>
              <a:rPr lang="en-US" dirty="0"/>
              <a:t>The Unix Philosophy</a:t>
            </a:r>
          </a:p>
        </p:txBody>
      </p:sp>
      <p:sp>
        <p:nvSpPr>
          <p:cNvPr id="3" name="Text Placeholder 2">
            <a:extLst>
              <a:ext uri="{FF2B5EF4-FFF2-40B4-BE49-F238E27FC236}">
                <a16:creationId xmlns:a16="http://schemas.microsoft.com/office/drawing/2014/main" id="{CD620891-E4BA-4671-B0CF-A5522F0F627B}"/>
              </a:ext>
            </a:extLst>
          </p:cNvPr>
          <p:cNvSpPr>
            <a:spLocks noGrp="1"/>
          </p:cNvSpPr>
          <p:nvPr>
            <p:ph type="body" sz="quarter" idx="13"/>
          </p:nvPr>
        </p:nvSpPr>
        <p:spPr/>
        <p:txBody>
          <a:bodyPr/>
          <a:lstStyle/>
          <a:p>
            <a:r>
              <a:rPr lang="en-US" dirty="0"/>
              <a:t>A set of best practices and approaches to software development.</a:t>
            </a:r>
          </a:p>
        </p:txBody>
      </p:sp>
      <p:sp>
        <p:nvSpPr>
          <p:cNvPr id="4" name="Slide Number Placeholder 3">
            <a:extLst>
              <a:ext uri="{FF2B5EF4-FFF2-40B4-BE49-F238E27FC236}">
                <a16:creationId xmlns:a16="http://schemas.microsoft.com/office/drawing/2014/main" id="{2C81702A-2CCD-43A7-A3C7-32C8B323EF10}"/>
              </a:ext>
            </a:extLst>
          </p:cNvPr>
          <p:cNvSpPr>
            <a:spLocks noGrp="1"/>
          </p:cNvSpPr>
          <p:nvPr>
            <p:ph type="sldNum" sz="quarter" idx="4"/>
          </p:nvPr>
        </p:nvSpPr>
        <p:spPr/>
        <p:txBody>
          <a:bodyPr/>
          <a:lstStyle/>
          <a:p>
            <a:fld id="{2066355A-084C-D24E-9AD2-7E4FC41EA627}" type="slidenum">
              <a:rPr lang="en-US" smtClean="0"/>
              <a:pPr/>
              <a:t>8</a:t>
            </a:fld>
            <a:endParaRPr lang="en-US" dirty="0"/>
          </a:p>
        </p:txBody>
      </p:sp>
      <p:sp>
        <p:nvSpPr>
          <p:cNvPr id="5" name="Content Placeholder 4">
            <a:extLst>
              <a:ext uri="{FF2B5EF4-FFF2-40B4-BE49-F238E27FC236}">
                <a16:creationId xmlns:a16="http://schemas.microsoft.com/office/drawing/2014/main" id="{C9334FB4-DE0B-468E-B2DA-CAAE42C99B0D}"/>
              </a:ext>
            </a:extLst>
          </p:cNvPr>
          <p:cNvSpPr>
            <a:spLocks noGrp="1"/>
          </p:cNvSpPr>
          <p:nvPr>
            <p:ph idx="1"/>
          </p:nvPr>
        </p:nvSpPr>
        <p:spPr/>
        <p:txBody>
          <a:bodyPr/>
          <a:lstStyle/>
          <a:p>
            <a:r>
              <a:rPr lang="en-US" dirty="0"/>
              <a:t>Emphasizes simplicity and modularity.</a:t>
            </a:r>
          </a:p>
          <a:p>
            <a:r>
              <a:rPr lang="en-US" dirty="0"/>
              <a:t>Created by lead Unix developers.</a:t>
            </a:r>
          </a:p>
          <a:p>
            <a:r>
              <a:rPr lang="en-US" dirty="0"/>
              <a:t>Key high-level points:</a:t>
            </a:r>
          </a:p>
          <a:p>
            <a:pPr lvl="1"/>
            <a:r>
              <a:rPr lang="en-US" dirty="0"/>
              <a:t>Do one thing and do it well.</a:t>
            </a:r>
          </a:p>
          <a:p>
            <a:pPr lvl="1"/>
            <a:r>
              <a:rPr lang="en-US" dirty="0"/>
              <a:t>Worse is better.</a:t>
            </a:r>
          </a:p>
          <a:p>
            <a:pPr lvl="1"/>
            <a:r>
              <a:rPr lang="en-US" dirty="0"/>
              <a:t>Support interactivity.</a:t>
            </a:r>
          </a:p>
          <a:p>
            <a:pPr lvl="1"/>
            <a:r>
              <a:rPr lang="en-US" dirty="0"/>
              <a:t>Handle I/O streams.</a:t>
            </a:r>
          </a:p>
          <a:p>
            <a:r>
              <a:rPr lang="en-US" dirty="0"/>
              <a:t>GNU software conforms to Unix philosophy.</a:t>
            </a:r>
          </a:p>
        </p:txBody>
      </p:sp>
    </p:spTree>
    <p:extLst>
      <p:ext uri="{BB962C8B-B14F-4D97-AF65-F5344CB8AC3E}">
        <p14:creationId xmlns:p14="http://schemas.microsoft.com/office/powerpoint/2010/main" val="4176830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9D350-7CBE-4424-A22B-AEB1C1B4925D}"/>
              </a:ext>
            </a:extLst>
          </p:cNvPr>
          <p:cNvSpPr>
            <a:spLocks noGrp="1"/>
          </p:cNvSpPr>
          <p:nvPr>
            <p:ph type="title"/>
          </p:nvPr>
        </p:nvSpPr>
        <p:spPr/>
        <p:txBody>
          <a:bodyPr/>
          <a:lstStyle/>
          <a:p>
            <a:r>
              <a:rPr lang="en-US" dirty="0"/>
              <a:t>The Linux Operating System Family (Slide 1 of 2)</a:t>
            </a:r>
          </a:p>
        </p:txBody>
      </p:sp>
      <p:sp>
        <p:nvSpPr>
          <p:cNvPr id="3" name="Text Placeholder 2">
            <a:extLst>
              <a:ext uri="{FF2B5EF4-FFF2-40B4-BE49-F238E27FC236}">
                <a16:creationId xmlns:a16="http://schemas.microsoft.com/office/drawing/2014/main" id="{5898D545-C6E7-4FEB-8F21-D75A7E223B2D}"/>
              </a:ext>
            </a:extLst>
          </p:cNvPr>
          <p:cNvSpPr>
            <a:spLocks noGrp="1"/>
          </p:cNvSpPr>
          <p:nvPr>
            <p:ph type="body" sz="quarter" idx="13"/>
          </p:nvPr>
        </p:nvSpPr>
        <p:spPr/>
        <p:txBody>
          <a:bodyPr/>
          <a:lstStyle/>
          <a:p>
            <a:r>
              <a:rPr lang="en-US" dirty="0"/>
              <a:t>A family of operating systems based on the Linux kernel.</a:t>
            </a:r>
          </a:p>
        </p:txBody>
      </p:sp>
      <p:sp>
        <p:nvSpPr>
          <p:cNvPr id="4" name="Slide Number Placeholder 3">
            <a:extLst>
              <a:ext uri="{FF2B5EF4-FFF2-40B4-BE49-F238E27FC236}">
                <a16:creationId xmlns:a16="http://schemas.microsoft.com/office/drawing/2014/main" id="{A06F18D9-798B-4252-A2E0-CD03815EFEC0}"/>
              </a:ext>
            </a:extLst>
          </p:cNvPr>
          <p:cNvSpPr>
            <a:spLocks noGrp="1"/>
          </p:cNvSpPr>
          <p:nvPr>
            <p:ph type="sldNum" sz="quarter" idx="4"/>
          </p:nvPr>
        </p:nvSpPr>
        <p:spPr/>
        <p:txBody>
          <a:bodyPr/>
          <a:lstStyle/>
          <a:p>
            <a:fld id="{2066355A-084C-D24E-9AD2-7E4FC41EA627}" type="slidenum">
              <a:rPr lang="en-US" smtClean="0"/>
              <a:pPr/>
              <a:t>9</a:t>
            </a:fld>
            <a:endParaRPr lang="en-US" dirty="0"/>
          </a:p>
        </p:txBody>
      </p:sp>
      <p:sp>
        <p:nvSpPr>
          <p:cNvPr id="5" name="Content Placeholder 4">
            <a:extLst>
              <a:ext uri="{FF2B5EF4-FFF2-40B4-BE49-F238E27FC236}">
                <a16:creationId xmlns:a16="http://schemas.microsoft.com/office/drawing/2014/main" id="{ECA631F8-AFBB-4EE8-877C-53F931CD40F7}"/>
              </a:ext>
            </a:extLst>
          </p:cNvPr>
          <p:cNvSpPr>
            <a:spLocks noGrp="1"/>
          </p:cNvSpPr>
          <p:nvPr>
            <p:ph idx="1"/>
          </p:nvPr>
        </p:nvSpPr>
        <p:spPr/>
        <p:txBody>
          <a:bodyPr/>
          <a:lstStyle/>
          <a:p>
            <a:r>
              <a:rPr lang="en-US" dirty="0"/>
              <a:t>Kernel is central core of OS that manages all other components.</a:t>
            </a:r>
          </a:p>
          <a:p>
            <a:r>
              <a:rPr lang="en-US" dirty="0"/>
              <a:t>Kernel developed by Linus Torvalds in 1991.</a:t>
            </a:r>
          </a:p>
          <a:p>
            <a:r>
              <a:rPr lang="en-US" dirty="0"/>
              <a:t>FOSS, GNU, and Unix play an important role in Linux's development.</a:t>
            </a:r>
          </a:p>
          <a:p>
            <a:pPr lvl="1"/>
            <a:r>
              <a:rPr lang="en-US" dirty="0"/>
              <a:t>Linux kernel released under GPLv2.</a:t>
            </a:r>
          </a:p>
          <a:p>
            <a:pPr lvl="1"/>
            <a:r>
              <a:rPr lang="en-US" dirty="0"/>
              <a:t>Most distributions add GNU software on top of kernel.</a:t>
            </a:r>
          </a:p>
          <a:p>
            <a:r>
              <a:rPr lang="en-US" dirty="0"/>
              <a:t>First complete OS family to qualify as FOSS.</a:t>
            </a:r>
          </a:p>
          <a:p>
            <a:pPr lvl="1"/>
            <a:r>
              <a:rPr lang="en-US" dirty="0"/>
              <a:t>Follows Unix principles of simplicity and modularity.</a:t>
            </a:r>
          </a:p>
        </p:txBody>
      </p:sp>
    </p:spTree>
    <p:extLst>
      <p:ext uri="{BB962C8B-B14F-4D97-AF65-F5344CB8AC3E}">
        <p14:creationId xmlns:p14="http://schemas.microsoft.com/office/powerpoint/2010/main" val="2122057894"/>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853A72-2307-4DAC-AC5B-9ADF0E0DE09F}">
  <ds:schemaRefs>
    <ds:schemaRef ds:uri="http://schemas.microsoft.com/sharepoint/v3/contenttype/forms"/>
  </ds:schemaRefs>
</ds:datastoreItem>
</file>

<file path=customXml/itemProps2.xml><?xml version="1.0" encoding="utf-8"?>
<ds:datastoreItem xmlns:ds="http://schemas.openxmlformats.org/officeDocument/2006/customXml" ds:itemID="{F06312DD-07C8-4B7D-B3C4-6F24AAA9A9D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8AF3381-2F6E-4F2D-A735-CDB57FFACA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513</TotalTime>
  <Words>3589</Words>
  <Application>Microsoft Macintosh PowerPoint</Application>
  <PresentationFormat>On-screen Show (16:9)</PresentationFormat>
  <Paragraphs>547</Paragraphs>
  <Slides>61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Courier New</vt:lpstr>
      <vt:lpstr>Open Sans SemiBold</vt:lpstr>
      <vt:lpstr>Roboto Mono</vt:lpstr>
      <vt:lpstr>Cutive Mono</vt:lpstr>
      <vt:lpstr>Open Sans</vt:lpstr>
      <vt:lpstr>Calibri</vt:lpstr>
      <vt:lpstr>2_LO-CompTIA</vt:lpstr>
      <vt:lpstr>Performing Basic Linux Tasks</vt:lpstr>
      <vt:lpstr>Topic A: Identify the Linux Design Philosophy</vt:lpstr>
      <vt:lpstr>Open Source Software (Slide 1 of 2)</vt:lpstr>
      <vt:lpstr>Open Source Software (Slide 2 of 2)</vt:lpstr>
      <vt:lpstr>Free Software vs. Open Source Software (Slide 1 of 2)</vt:lpstr>
      <vt:lpstr>Free Software vs. Open Source Software (Slide 2 of 2)</vt:lpstr>
      <vt:lpstr>The GNU Project</vt:lpstr>
      <vt:lpstr>The Unix Philosophy</vt:lpstr>
      <vt:lpstr>The Linux Operating System Family (Slide 1 of 2)</vt:lpstr>
      <vt:lpstr>The Linux Operating System Family (Slide 2 of 2)</vt:lpstr>
      <vt:lpstr>Advantages of Using Linux</vt:lpstr>
      <vt:lpstr>Disadvantages of Using Linux</vt:lpstr>
      <vt:lpstr>Linux Distributions</vt:lpstr>
      <vt:lpstr>List of Linux Distributions (Slide 1 of 2)</vt:lpstr>
      <vt:lpstr>List of Linux Distributions (Slide 2 of 2)</vt:lpstr>
      <vt:lpstr>Uses for Linux</vt:lpstr>
      <vt:lpstr>PowerPoint Presentation</vt:lpstr>
      <vt:lpstr>Activity 1-1: Discussing the Linux Design Philosophy</vt:lpstr>
      <vt:lpstr>Activity 1-1: Discussing the Linux Design Philosophy</vt:lpstr>
      <vt:lpstr>Activity 1-1: Discussing the Linux Design Philosophy</vt:lpstr>
      <vt:lpstr>Activity 1-1: Discussing the Linux Design Philosophy</vt:lpstr>
      <vt:lpstr>Activity 1-1: Discussing the Linux Design Philosophy</vt:lpstr>
      <vt:lpstr>Activity: Identifying the Linux Design Philosophy</vt:lpstr>
      <vt:lpstr>Topic B: Enter Shell Commands</vt:lpstr>
      <vt:lpstr>The CLI</vt:lpstr>
      <vt:lpstr>CLI Advantages and Challenges</vt:lpstr>
      <vt:lpstr>Shells (Slide 1 of 2)</vt:lpstr>
      <vt:lpstr>Shells (Slide 2 of 2)</vt:lpstr>
      <vt:lpstr>Bash Syntax (Slide 1 of 2)</vt:lpstr>
      <vt:lpstr>Bash Syntax (Slide 2 of 2)</vt:lpstr>
      <vt:lpstr>Basic Bash Commands</vt:lpstr>
      <vt:lpstr>File Viewing Commands</vt:lpstr>
      <vt:lpstr>File Editing Commands</vt:lpstr>
      <vt:lpstr>Power Management Commands</vt:lpstr>
      <vt:lpstr>Superuser Commands</vt:lpstr>
      <vt:lpstr>Shell History</vt:lpstr>
      <vt:lpstr>Tab Completion</vt:lpstr>
      <vt:lpstr>Shell Tips and Tricks</vt:lpstr>
      <vt:lpstr>PowerPoint Presentation</vt:lpstr>
      <vt:lpstr>Activity 1-3: Discussing Shell Commands</vt:lpstr>
      <vt:lpstr>Activity 1-3: Discussing Shell Commands</vt:lpstr>
      <vt:lpstr>Activity 1-3: Discussing Shell Commands</vt:lpstr>
      <vt:lpstr>Activity 1-3: Discussing Shell Commands</vt:lpstr>
      <vt:lpstr>Activity 1-3: Discussing Shell Commands</vt:lpstr>
      <vt:lpstr>Activity: Entering Shell Commands</vt:lpstr>
      <vt:lpstr>Topic C: Get Help with Linux</vt:lpstr>
      <vt:lpstr>Linux Documentation</vt:lpstr>
      <vt:lpstr>Manual Pages (Slide 1 of 2)</vt:lpstr>
      <vt:lpstr>Manual Pages (Slide 2 of 2)</vt:lpstr>
      <vt:lpstr>Other Built-In Help Options</vt:lpstr>
      <vt:lpstr>Online Documentation (Slide 1 of 2)</vt:lpstr>
      <vt:lpstr>Online Documentation (Slide 2 of 2)</vt:lpstr>
      <vt:lpstr>Interactive Help</vt:lpstr>
      <vt:lpstr>PowerPoint Presentation</vt:lpstr>
      <vt:lpstr>Activity 1-5: Discussing Help in Linux</vt:lpstr>
      <vt:lpstr>Activity 1-5: Discussing Help in Linux</vt:lpstr>
      <vt:lpstr>Activity 1-5: Discussing Help in Linux</vt:lpstr>
      <vt:lpstr>Activity 1-5: Discussing Help in Linux</vt:lpstr>
      <vt:lpstr>Activity 1-5: Discussing Help in Linux</vt:lpstr>
      <vt:lpstr>Activity: Accessing Help in Linux</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Performing Basic Linux Tasks</dc:title>
  <dc:subject/>
  <dc:creator>Jason Nufryk</dc:creator>
  <cp:keywords/>
  <dc:description/>
  <cp:lastModifiedBy>Danielle Andries</cp:lastModifiedBy>
  <cp:revision>54</cp:revision>
  <dcterms:created xsi:type="dcterms:W3CDTF">2018-09-18T19:14:05Z</dcterms:created>
  <dcterms:modified xsi:type="dcterms:W3CDTF">2019-10-02T19:43:20Z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